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81" r:id="rId2"/>
    <p:sldId id="317" r:id="rId3"/>
    <p:sldId id="300" r:id="rId4"/>
    <p:sldId id="312" r:id="rId5"/>
    <p:sldId id="310" r:id="rId6"/>
    <p:sldId id="301" r:id="rId7"/>
    <p:sldId id="314" r:id="rId8"/>
    <p:sldId id="370" r:id="rId9"/>
    <p:sldId id="304" r:id="rId10"/>
    <p:sldId id="311" r:id="rId11"/>
    <p:sldId id="287" r:id="rId12"/>
    <p:sldId id="371" r:id="rId13"/>
    <p:sldId id="313" r:id="rId14"/>
    <p:sldId id="295" r:id="rId15"/>
    <p:sldId id="303" r:id="rId16"/>
    <p:sldId id="372" r:id="rId17"/>
    <p:sldId id="305" r:id="rId18"/>
    <p:sldId id="306" r:id="rId19"/>
    <p:sldId id="315" r:id="rId20"/>
    <p:sldId id="316" r:id="rId21"/>
    <p:sldId id="289" r:id="rId22"/>
    <p:sldId id="292" r:id="rId23"/>
    <p:sldId id="293" r:id="rId24"/>
    <p:sldId id="294" r:id="rId25"/>
    <p:sldId id="296" r:id="rId26"/>
    <p:sldId id="307" r:id="rId27"/>
    <p:sldId id="308" r:id="rId28"/>
    <p:sldId id="299" r:id="rId29"/>
    <p:sldId id="374" r:id="rId30"/>
    <p:sldId id="318" r:id="rId31"/>
    <p:sldId id="319" r:id="rId32"/>
    <p:sldId id="320" r:id="rId33"/>
    <p:sldId id="330" r:id="rId34"/>
    <p:sldId id="368" r:id="rId35"/>
    <p:sldId id="331" r:id="rId36"/>
    <p:sldId id="332" r:id="rId37"/>
    <p:sldId id="333" r:id="rId38"/>
    <p:sldId id="369" r:id="rId39"/>
    <p:sldId id="334" r:id="rId40"/>
    <p:sldId id="335" r:id="rId41"/>
    <p:sldId id="336" r:id="rId42"/>
    <p:sldId id="337" r:id="rId43"/>
    <p:sldId id="338" r:id="rId44"/>
    <p:sldId id="339" r:id="rId45"/>
    <p:sldId id="340" r:id="rId46"/>
    <p:sldId id="341" r:id="rId47"/>
    <p:sldId id="342" r:id="rId48"/>
    <p:sldId id="345" r:id="rId49"/>
    <p:sldId id="347" r:id="rId50"/>
    <p:sldId id="348" r:id="rId51"/>
    <p:sldId id="349" r:id="rId52"/>
    <p:sldId id="350" r:id="rId53"/>
    <p:sldId id="351" r:id="rId54"/>
    <p:sldId id="367" r:id="rId55"/>
  </p:sldIdLst>
  <p:sldSz cx="9144000" cy="6858000" type="screen4x3"/>
  <p:notesSz cx="6765925"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599"/>
    <a:srgbClr val="FF6600"/>
    <a:srgbClr val="990099"/>
    <a:srgbClr val="F8D088"/>
    <a:srgbClr val="010000"/>
    <a:srgbClr val="352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358" autoAdjust="0"/>
  </p:normalViewPr>
  <p:slideViewPr>
    <p:cSldViewPr>
      <p:cViewPr varScale="1">
        <p:scale>
          <a:sx n="46" d="100"/>
          <a:sy n="46" d="100"/>
        </p:scale>
        <p:origin x="1884" y="40"/>
      </p:cViewPr>
      <p:guideLst>
        <p:guide orient="horz" pos="2160"/>
        <p:guide pos="2880"/>
      </p:guideLst>
    </p:cSldViewPr>
  </p:slideViewPr>
  <p:notesTextViewPr>
    <p:cViewPr>
      <p:scale>
        <a:sx n="1" d="1"/>
        <a:sy n="1" d="1"/>
      </p:scale>
      <p:origin x="0" y="0"/>
    </p:cViewPr>
  </p:notesTextViewPr>
  <p:sorterViewPr>
    <p:cViewPr>
      <p:scale>
        <a:sx n="150" d="100"/>
        <a:sy n="150" d="100"/>
      </p:scale>
      <p:origin x="0" y="5856"/>
    </p:cViewPr>
  </p:sorterViewPr>
  <p:notesViewPr>
    <p:cSldViewPr>
      <p:cViewPr varScale="1">
        <p:scale>
          <a:sx n="85" d="100"/>
          <a:sy n="85" d="100"/>
        </p:scale>
        <p:origin x="-3774" y="-96"/>
      </p:cViewPr>
      <p:guideLst>
        <p:guide orient="horz" pos="3108"/>
        <p:guide pos="21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Jean_Marie\Documents\Mijn%20documenten\bijscholing\linpilcare\Algemene%20gegevens%204a26b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BE"/>
              <a:t>5 exp. gaswetten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15518801293803444"/>
          <c:y val="0.13589313780580381"/>
          <c:w val="0.80252293744371217"/>
          <c:h val="0.62450018235666593"/>
        </c:manualLayout>
      </c:layout>
      <c:scatterChart>
        <c:scatterStyle val="lineMarker"/>
        <c:varyColors val="0"/>
        <c:ser>
          <c:idx val="0"/>
          <c:order val="0"/>
          <c:tx>
            <c:strRef>
              <c:f>Blad1!$D$1</c:f>
              <c:strCache>
                <c:ptCount val="1"/>
                <c:pt idx="0">
                  <c:v>gem gew les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multiLvlStrRef>
              <c:f>'[Algemene gegevens 4a26bis.xlsx]Blad1'!$A$2:$C$28</c:f>
              <c:multiLvlStrCache>
                <c:ptCount val="27"/>
                <c:lvl>
                  <c:pt idx="1">
                    <c:v>BF</c:v>
                  </c:pt>
                  <c:pt idx="2">
                    <c:v>CS</c:v>
                  </c:pt>
                  <c:pt idx="3">
                    <c:v>HK</c:v>
                  </c:pt>
                  <c:pt idx="4">
                    <c:v>HR</c:v>
                  </c:pt>
                  <c:pt idx="5">
                    <c:v>IA</c:v>
                  </c:pt>
                  <c:pt idx="6">
                    <c:v>JA</c:v>
                  </c:pt>
                  <c:pt idx="7">
                    <c:v>KB</c:v>
                  </c:pt>
                  <c:pt idx="8">
                    <c:v>LW</c:v>
                  </c:pt>
                  <c:pt idx="9">
                    <c:v>LD</c:v>
                  </c:pt>
                  <c:pt idx="10">
                    <c:v>LE</c:v>
                  </c:pt>
                  <c:pt idx="11">
                    <c:v>MY</c:v>
                  </c:pt>
                  <c:pt idx="13">
                    <c:v>PF</c:v>
                  </c:pt>
                  <c:pt idx="14">
                    <c:v>PL</c:v>
                  </c:pt>
                  <c:pt idx="15">
                    <c:v>RS</c:v>
                  </c:pt>
                  <c:pt idx="16">
                    <c:v>SE</c:v>
                  </c:pt>
                  <c:pt idx="17">
                    <c:v>SL</c:v>
                  </c:pt>
                  <c:pt idx="18">
                    <c:v>US</c:v>
                  </c:pt>
                  <c:pt idx="19">
                    <c:v>VW</c:v>
                  </c:pt>
                  <c:pt idx="20">
                    <c:v>VL</c:v>
                  </c:pt>
                  <c:pt idx="21">
                    <c:v>VI</c:v>
                  </c:pt>
                  <c:pt idx="22">
                    <c:v>VP</c:v>
                  </c:pt>
                  <c:pt idx="23">
                    <c:v>VQ</c:v>
                  </c:pt>
                  <c:pt idx="24">
                    <c:v>WW</c:v>
                  </c:pt>
                  <c:pt idx="25">
                    <c:v>WL</c:v>
                  </c:pt>
                  <c:pt idx="26">
                    <c:v>YB</c:v>
                  </c:pt>
                </c:lvl>
                <c:lvl>
                  <c:pt idx="1">
                    <c:v>1</c:v>
                  </c:pt>
                  <c:pt idx="2">
                    <c:v>2</c:v>
                  </c:pt>
                  <c:pt idx="3">
                    <c:v>3</c:v>
                  </c:pt>
                  <c:pt idx="4">
                    <c:v>4</c:v>
                  </c:pt>
                  <c:pt idx="5">
                    <c:v>5</c:v>
                  </c:pt>
                  <c:pt idx="6">
                    <c:v>6</c:v>
                  </c:pt>
                  <c:pt idx="7">
                    <c:v>7</c:v>
                  </c:pt>
                  <c:pt idx="8">
                    <c:v>8</c:v>
                  </c:pt>
                  <c:pt idx="9">
                    <c:v>9</c:v>
                  </c:pt>
                  <c:pt idx="10">
                    <c:v>10</c:v>
                  </c:pt>
                  <c:pt idx="11">
                    <c:v>11</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lvl>
              </c:multiLvlStrCache>
            </c:multiLvlStrRef>
          </c:xVal>
          <c:yVal>
            <c:numRef>
              <c:f>Blad1!$D$2:$D$28</c:f>
              <c:numCache>
                <c:formatCode>General</c:formatCode>
                <c:ptCount val="27"/>
                <c:pt idx="1">
                  <c:v>1.1000000000000001</c:v>
                </c:pt>
                <c:pt idx="2">
                  <c:v>0.8</c:v>
                </c:pt>
                <c:pt idx="3">
                  <c:v>1</c:v>
                </c:pt>
                <c:pt idx="4">
                  <c:v>1</c:v>
                </c:pt>
                <c:pt idx="5">
                  <c:v>1.2</c:v>
                </c:pt>
                <c:pt idx="6">
                  <c:v>1.8</c:v>
                </c:pt>
                <c:pt idx="7">
                  <c:v>1</c:v>
                </c:pt>
                <c:pt idx="8">
                  <c:v>1.1000000000000001</c:v>
                </c:pt>
                <c:pt idx="9">
                  <c:v>1.2</c:v>
                </c:pt>
                <c:pt idx="10">
                  <c:v>2</c:v>
                </c:pt>
                <c:pt idx="11">
                  <c:v>1.8</c:v>
                </c:pt>
                <c:pt idx="13">
                  <c:v>1.2</c:v>
                </c:pt>
                <c:pt idx="14">
                  <c:v>2.2000000000000002</c:v>
                </c:pt>
                <c:pt idx="15">
                  <c:v>1.4</c:v>
                </c:pt>
                <c:pt idx="16">
                  <c:v>1.4</c:v>
                </c:pt>
                <c:pt idx="17">
                  <c:v>1.2</c:v>
                </c:pt>
                <c:pt idx="18">
                  <c:v>2</c:v>
                </c:pt>
                <c:pt idx="19">
                  <c:v>0.8</c:v>
                </c:pt>
                <c:pt idx="20">
                  <c:v>1.3</c:v>
                </c:pt>
                <c:pt idx="21">
                  <c:v>1.4</c:v>
                </c:pt>
                <c:pt idx="22">
                  <c:v>1</c:v>
                </c:pt>
                <c:pt idx="23">
                  <c:v>1.2</c:v>
                </c:pt>
                <c:pt idx="25">
                  <c:v>1.2</c:v>
                </c:pt>
                <c:pt idx="26">
                  <c:v>1.6</c:v>
                </c:pt>
              </c:numCache>
            </c:numRef>
          </c:yVal>
          <c:smooth val="0"/>
          <c:extLst>
            <c:ext xmlns:c16="http://schemas.microsoft.com/office/drawing/2014/chart" uri="{C3380CC4-5D6E-409C-BE32-E72D297353CC}">
              <c16:uniqueId val="{00000000-CE97-42C1-8345-B79AFBC04289}"/>
            </c:ext>
          </c:extLst>
        </c:ser>
        <c:ser>
          <c:idx val="2"/>
          <c:order val="1"/>
          <c:tx>
            <c:strRef>
              <c:f>Blad1!$F$1</c:f>
              <c:strCache>
                <c:ptCount val="1"/>
                <c:pt idx="0">
                  <c:v>gaswetten</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multiLvlStrRef>
              <c:f>'[Algemene gegevens 4a26bis.xlsx]Blad1'!$A$2:$C$28</c:f>
              <c:multiLvlStrCache>
                <c:ptCount val="27"/>
                <c:lvl>
                  <c:pt idx="1">
                    <c:v>BF</c:v>
                  </c:pt>
                  <c:pt idx="2">
                    <c:v>CS</c:v>
                  </c:pt>
                  <c:pt idx="3">
                    <c:v>HK</c:v>
                  </c:pt>
                  <c:pt idx="4">
                    <c:v>HR</c:v>
                  </c:pt>
                  <c:pt idx="5">
                    <c:v>IA</c:v>
                  </c:pt>
                  <c:pt idx="6">
                    <c:v>JA</c:v>
                  </c:pt>
                  <c:pt idx="7">
                    <c:v>KB</c:v>
                  </c:pt>
                  <c:pt idx="8">
                    <c:v>LW</c:v>
                  </c:pt>
                  <c:pt idx="9">
                    <c:v>LD</c:v>
                  </c:pt>
                  <c:pt idx="10">
                    <c:v>LE</c:v>
                  </c:pt>
                  <c:pt idx="11">
                    <c:v>MY</c:v>
                  </c:pt>
                  <c:pt idx="13">
                    <c:v>PF</c:v>
                  </c:pt>
                  <c:pt idx="14">
                    <c:v>PL</c:v>
                  </c:pt>
                  <c:pt idx="15">
                    <c:v>RS</c:v>
                  </c:pt>
                  <c:pt idx="16">
                    <c:v>SE</c:v>
                  </c:pt>
                  <c:pt idx="17">
                    <c:v>SL</c:v>
                  </c:pt>
                  <c:pt idx="18">
                    <c:v>US</c:v>
                  </c:pt>
                  <c:pt idx="19">
                    <c:v>VW</c:v>
                  </c:pt>
                  <c:pt idx="20">
                    <c:v>VL</c:v>
                  </c:pt>
                  <c:pt idx="21">
                    <c:v>VI</c:v>
                  </c:pt>
                  <c:pt idx="22">
                    <c:v>VP</c:v>
                  </c:pt>
                  <c:pt idx="23">
                    <c:v>VQ</c:v>
                  </c:pt>
                  <c:pt idx="24">
                    <c:v>WW</c:v>
                  </c:pt>
                  <c:pt idx="25">
                    <c:v>WL</c:v>
                  </c:pt>
                  <c:pt idx="26">
                    <c:v>YB</c:v>
                  </c:pt>
                </c:lvl>
                <c:lvl>
                  <c:pt idx="1">
                    <c:v>1</c:v>
                  </c:pt>
                  <c:pt idx="2">
                    <c:v>2</c:v>
                  </c:pt>
                  <c:pt idx="3">
                    <c:v>3</c:v>
                  </c:pt>
                  <c:pt idx="4">
                    <c:v>4</c:v>
                  </c:pt>
                  <c:pt idx="5">
                    <c:v>5</c:v>
                  </c:pt>
                  <c:pt idx="6">
                    <c:v>6</c:v>
                  </c:pt>
                  <c:pt idx="7">
                    <c:v>7</c:v>
                  </c:pt>
                  <c:pt idx="8">
                    <c:v>8</c:v>
                  </c:pt>
                  <c:pt idx="9">
                    <c:v>9</c:v>
                  </c:pt>
                  <c:pt idx="10">
                    <c:v>10</c:v>
                  </c:pt>
                  <c:pt idx="11">
                    <c:v>11</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lvl>
              </c:multiLvlStrCache>
            </c:multiLvlStrRef>
          </c:xVal>
          <c:yVal>
            <c:numRef>
              <c:f>Blad1!$F$2:$F$28</c:f>
              <c:numCache>
                <c:formatCode>General</c:formatCode>
                <c:ptCount val="27"/>
                <c:pt idx="1">
                  <c:v>1.5</c:v>
                </c:pt>
                <c:pt idx="2">
                  <c:v>1.5</c:v>
                </c:pt>
                <c:pt idx="3">
                  <c:v>1.5</c:v>
                </c:pt>
                <c:pt idx="4">
                  <c:v>2</c:v>
                </c:pt>
                <c:pt idx="5">
                  <c:v>1.5</c:v>
                </c:pt>
                <c:pt idx="6">
                  <c:v>2</c:v>
                </c:pt>
                <c:pt idx="7">
                  <c:v>3</c:v>
                </c:pt>
                <c:pt idx="8">
                  <c:v>3</c:v>
                </c:pt>
                <c:pt idx="9">
                  <c:v>2</c:v>
                </c:pt>
                <c:pt idx="10">
                  <c:v>2.25</c:v>
                </c:pt>
                <c:pt idx="11">
                  <c:v>3</c:v>
                </c:pt>
                <c:pt idx="13">
                  <c:v>1.25</c:v>
                </c:pt>
                <c:pt idx="14">
                  <c:v>3.5</c:v>
                </c:pt>
                <c:pt idx="15">
                  <c:v>2.25</c:v>
                </c:pt>
                <c:pt idx="16">
                  <c:v>2</c:v>
                </c:pt>
                <c:pt idx="17">
                  <c:v>1.5</c:v>
                </c:pt>
                <c:pt idx="18">
                  <c:v>3</c:v>
                </c:pt>
                <c:pt idx="19">
                  <c:v>2.5</c:v>
                </c:pt>
                <c:pt idx="20">
                  <c:v>2.5</c:v>
                </c:pt>
                <c:pt idx="21">
                  <c:v>1.75</c:v>
                </c:pt>
                <c:pt idx="22">
                  <c:v>1.25</c:v>
                </c:pt>
                <c:pt idx="23">
                  <c:v>2</c:v>
                </c:pt>
                <c:pt idx="24">
                  <c:v>1.5</c:v>
                </c:pt>
                <c:pt idx="25">
                  <c:v>2.5</c:v>
                </c:pt>
                <c:pt idx="26">
                  <c:v>3</c:v>
                </c:pt>
              </c:numCache>
            </c:numRef>
          </c:yVal>
          <c:smooth val="0"/>
          <c:extLst>
            <c:ext xmlns:c16="http://schemas.microsoft.com/office/drawing/2014/chart" uri="{C3380CC4-5D6E-409C-BE32-E72D297353CC}">
              <c16:uniqueId val="{00000001-CE97-42C1-8345-B79AFBC04289}"/>
            </c:ext>
          </c:extLst>
        </c:ser>
        <c:dLbls>
          <c:showLegendKey val="0"/>
          <c:showVal val="0"/>
          <c:showCatName val="0"/>
          <c:showSerName val="0"/>
          <c:showPercent val="0"/>
          <c:showBubbleSize val="0"/>
        </c:dLbls>
        <c:axId val="69397120"/>
        <c:axId val="103900672"/>
      </c:scatterChart>
      <c:valAx>
        <c:axId val="69397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a:t>nr van leerling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03900672"/>
        <c:crosses val="autoZero"/>
        <c:crossBetween val="midCat"/>
      </c:valAx>
      <c:valAx>
        <c:axId val="10390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a:t>Aantal pagina's nota</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693971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BE"/>
              <a:t>8 exp warmtecapaciteit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scatterChart>
        <c:scatterStyle val="lineMarker"/>
        <c:varyColors val="0"/>
        <c:ser>
          <c:idx val="0"/>
          <c:order val="0"/>
          <c:tx>
            <c:strRef>
              <c:f>Blad1!$D$1</c:f>
              <c:strCache>
                <c:ptCount val="1"/>
                <c:pt idx="0">
                  <c:v>gem gew les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multiLvlStrRef>
              <c:f>'[Algemene gegevens 4a26bis.xlsx]Blad1'!$A$2:$C$28</c:f>
              <c:multiLvlStrCache>
                <c:ptCount val="27"/>
                <c:lvl>
                  <c:pt idx="1">
                    <c:v>BF</c:v>
                  </c:pt>
                  <c:pt idx="2">
                    <c:v>CS</c:v>
                  </c:pt>
                  <c:pt idx="3">
                    <c:v>HK</c:v>
                  </c:pt>
                  <c:pt idx="4">
                    <c:v>HR</c:v>
                  </c:pt>
                  <c:pt idx="5">
                    <c:v>IA</c:v>
                  </c:pt>
                  <c:pt idx="6">
                    <c:v>JA</c:v>
                  </c:pt>
                  <c:pt idx="7">
                    <c:v>KB</c:v>
                  </c:pt>
                  <c:pt idx="8">
                    <c:v>LW</c:v>
                  </c:pt>
                  <c:pt idx="9">
                    <c:v>LD</c:v>
                  </c:pt>
                  <c:pt idx="10">
                    <c:v>LE</c:v>
                  </c:pt>
                  <c:pt idx="11">
                    <c:v>MY</c:v>
                  </c:pt>
                  <c:pt idx="13">
                    <c:v>PF</c:v>
                  </c:pt>
                  <c:pt idx="14">
                    <c:v>PL</c:v>
                  </c:pt>
                  <c:pt idx="15">
                    <c:v>RS</c:v>
                  </c:pt>
                  <c:pt idx="16">
                    <c:v>SE</c:v>
                  </c:pt>
                  <c:pt idx="17">
                    <c:v>SL</c:v>
                  </c:pt>
                  <c:pt idx="18">
                    <c:v>US</c:v>
                  </c:pt>
                  <c:pt idx="19">
                    <c:v>VW</c:v>
                  </c:pt>
                  <c:pt idx="20">
                    <c:v>VL</c:v>
                  </c:pt>
                  <c:pt idx="21">
                    <c:v>VI</c:v>
                  </c:pt>
                  <c:pt idx="22">
                    <c:v>VP</c:v>
                  </c:pt>
                  <c:pt idx="23">
                    <c:v>VQ</c:v>
                  </c:pt>
                  <c:pt idx="24">
                    <c:v>WW</c:v>
                  </c:pt>
                  <c:pt idx="25">
                    <c:v>WL</c:v>
                  </c:pt>
                  <c:pt idx="26">
                    <c:v>YB</c:v>
                  </c:pt>
                </c:lvl>
                <c:lvl>
                  <c:pt idx="1">
                    <c:v>1</c:v>
                  </c:pt>
                  <c:pt idx="2">
                    <c:v>2</c:v>
                  </c:pt>
                  <c:pt idx="3">
                    <c:v>3</c:v>
                  </c:pt>
                  <c:pt idx="4">
                    <c:v>4</c:v>
                  </c:pt>
                  <c:pt idx="5">
                    <c:v>5</c:v>
                  </c:pt>
                  <c:pt idx="6">
                    <c:v>6</c:v>
                  </c:pt>
                  <c:pt idx="7">
                    <c:v>7</c:v>
                  </c:pt>
                  <c:pt idx="8">
                    <c:v>8</c:v>
                  </c:pt>
                  <c:pt idx="9">
                    <c:v>9</c:v>
                  </c:pt>
                  <c:pt idx="10">
                    <c:v>10</c:v>
                  </c:pt>
                  <c:pt idx="11">
                    <c:v>11</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lvl>
              </c:multiLvlStrCache>
            </c:multiLvlStrRef>
          </c:xVal>
          <c:yVal>
            <c:numRef>
              <c:f>Blad1!$D$2:$D$28</c:f>
              <c:numCache>
                <c:formatCode>General</c:formatCode>
                <c:ptCount val="27"/>
                <c:pt idx="1">
                  <c:v>1.1000000000000001</c:v>
                </c:pt>
                <c:pt idx="2">
                  <c:v>0.8</c:v>
                </c:pt>
                <c:pt idx="3">
                  <c:v>1</c:v>
                </c:pt>
                <c:pt idx="4">
                  <c:v>1</c:v>
                </c:pt>
                <c:pt idx="5">
                  <c:v>1.2</c:v>
                </c:pt>
                <c:pt idx="6">
                  <c:v>1.8</c:v>
                </c:pt>
                <c:pt idx="7">
                  <c:v>1</c:v>
                </c:pt>
                <c:pt idx="8">
                  <c:v>1.1000000000000001</c:v>
                </c:pt>
                <c:pt idx="9">
                  <c:v>1.2</c:v>
                </c:pt>
                <c:pt idx="10">
                  <c:v>2</c:v>
                </c:pt>
                <c:pt idx="11">
                  <c:v>1.8</c:v>
                </c:pt>
                <c:pt idx="13">
                  <c:v>1.2</c:v>
                </c:pt>
                <c:pt idx="14">
                  <c:v>2.2000000000000002</c:v>
                </c:pt>
                <c:pt idx="15">
                  <c:v>1.4</c:v>
                </c:pt>
                <c:pt idx="16">
                  <c:v>1.4</c:v>
                </c:pt>
                <c:pt idx="17">
                  <c:v>1.2</c:v>
                </c:pt>
                <c:pt idx="18">
                  <c:v>2</c:v>
                </c:pt>
                <c:pt idx="19">
                  <c:v>0.8</c:v>
                </c:pt>
                <c:pt idx="20">
                  <c:v>1.3</c:v>
                </c:pt>
                <c:pt idx="21">
                  <c:v>1.4</c:v>
                </c:pt>
                <c:pt idx="22">
                  <c:v>1</c:v>
                </c:pt>
                <c:pt idx="23">
                  <c:v>1.2</c:v>
                </c:pt>
                <c:pt idx="25">
                  <c:v>1.2</c:v>
                </c:pt>
                <c:pt idx="26">
                  <c:v>1.6</c:v>
                </c:pt>
              </c:numCache>
            </c:numRef>
          </c:yVal>
          <c:smooth val="0"/>
          <c:extLst>
            <c:ext xmlns:c16="http://schemas.microsoft.com/office/drawing/2014/chart" uri="{C3380CC4-5D6E-409C-BE32-E72D297353CC}">
              <c16:uniqueId val="{00000000-2410-491F-9822-7B96367206A2}"/>
            </c:ext>
          </c:extLst>
        </c:ser>
        <c:ser>
          <c:idx val="4"/>
          <c:order val="1"/>
          <c:tx>
            <c:strRef>
              <c:f>Blad1!$H$1</c:f>
              <c:strCache>
                <c:ptCount val="1"/>
                <c:pt idx="0">
                  <c:v>warmtecap</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multiLvlStrRef>
              <c:f>'[Algemene gegevens 4a26bis.xlsx]Blad1'!$A$2:$C$28</c:f>
              <c:multiLvlStrCache>
                <c:ptCount val="27"/>
                <c:lvl>
                  <c:pt idx="1">
                    <c:v>BF</c:v>
                  </c:pt>
                  <c:pt idx="2">
                    <c:v>CS</c:v>
                  </c:pt>
                  <c:pt idx="3">
                    <c:v>HK</c:v>
                  </c:pt>
                  <c:pt idx="4">
                    <c:v>HR</c:v>
                  </c:pt>
                  <c:pt idx="5">
                    <c:v>IA</c:v>
                  </c:pt>
                  <c:pt idx="6">
                    <c:v>JA</c:v>
                  </c:pt>
                  <c:pt idx="7">
                    <c:v>KB</c:v>
                  </c:pt>
                  <c:pt idx="8">
                    <c:v>LW</c:v>
                  </c:pt>
                  <c:pt idx="9">
                    <c:v>LD</c:v>
                  </c:pt>
                  <c:pt idx="10">
                    <c:v>LE</c:v>
                  </c:pt>
                  <c:pt idx="11">
                    <c:v>MY</c:v>
                  </c:pt>
                  <c:pt idx="13">
                    <c:v>PF</c:v>
                  </c:pt>
                  <c:pt idx="14">
                    <c:v>PL</c:v>
                  </c:pt>
                  <c:pt idx="15">
                    <c:v>RS</c:v>
                  </c:pt>
                  <c:pt idx="16">
                    <c:v>SE</c:v>
                  </c:pt>
                  <c:pt idx="17">
                    <c:v>SL</c:v>
                  </c:pt>
                  <c:pt idx="18">
                    <c:v>US</c:v>
                  </c:pt>
                  <c:pt idx="19">
                    <c:v>VW</c:v>
                  </c:pt>
                  <c:pt idx="20">
                    <c:v>VL</c:v>
                  </c:pt>
                  <c:pt idx="21">
                    <c:v>VI</c:v>
                  </c:pt>
                  <c:pt idx="22">
                    <c:v>VP</c:v>
                  </c:pt>
                  <c:pt idx="23">
                    <c:v>VQ</c:v>
                  </c:pt>
                  <c:pt idx="24">
                    <c:v>WW</c:v>
                  </c:pt>
                  <c:pt idx="25">
                    <c:v>WL</c:v>
                  </c:pt>
                  <c:pt idx="26">
                    <c:v>YB</c:v>
                  </c:pt>
                </c:lvl>
                <c:lvl>
                  <c:pt idx="1">
                    <c:v>1</c:v>
                  </c:pt>
                  <c:pt idx="2">
                    <c:v>2</c:v>
                  </c:pt>
                  <c:pt idx="3">
                    <c:v>3</c:v>
                  </c:pt>
                  <c:pt idx="4">
                    <c:v>4</c:v>
                  </c:pt>
                  <c:pt idx="5">
                    <c:v>5</c:v>
                  </c:pt>
                  <c:pt idx="6">
                    <c:v>6</c:v>
                  </c:pt>
                  <c:pt idx="7">
                    <c:v>7</c:v>
                  </c:pt>
                  <c:pt idx="8">
                    <c:v>8</c:v>
                  </c:pt>
                  <c:pt idx="9">
                    <c:v>9</c:v>
                  </c:pt>
                  <c:pt idx="10">
                    <c:v>10</c:v>
                  </c:pt>
                  <c:pt idx="11">
                    <c:v>11</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lvl>
              </c:multiLvlStrCache>
            </c:multiLvlStrRef>
          </c:xVal>
          <c:yVal>
            <c:numRef>
              <c:f>Blad1!$H$2:$H$28</c:f>
              <c:numCache>
                <c:formatCode>General</c:formatCode>
                <c:ptCount val="27"/>
                <c:pt idx="1">
                  <c:v>2</c:v>
                </c:pt>
                <c:pt idx="2">
                  <c:v>3</c:v>
                </c:pt>
                <c:pt idx="3">
                  <c:v>4</c:v>
                </c:pt>
                <c:pt idx="5">
                  <c:v>3</c:v>
                </c:pt>
                <c:pt idx="6">
                  <c:v>2</c:v>
                </c:pt>
                <c:pt idx="7">
                  <c:v>5</c:v>
                </c:pt>
                <c:pt idx="8">
                  <c:v>2</c:v>
                </c:pt>
                <c:pt idx="9">
                  <c:v>2.5</c:v>
                </c:pt>
                <c:pt idx="10">
                  <c:v>2</c:v>
                </c:pt>
                <c:pt idx="11">
                  <c:v>3</c:v>
                </c:pt>
                <c:pt idx="13">
                  <c:v>2</c:v>
                </c:pt>
                <c:pt idx="14">
                  <c:v>2</c:v>
                </c:pt>
                <c:pt idx="15">
                  <c:v>3</c:v>
                </c:pt>
                <c:pt idx="16">
                  <c:v>3</c:v>
                </c:pt>
                <c:pt idx="18">
                  <c:v>2.5</c:v>
                </c:pt>
                <c:pt idx="19">
                  <c:v>3</c:v>
                </c:pt>
                <c:pt idx="20">
                  <c:v>3</c:v>
                </c:pt>
                <c:pt idx="21">
                  <c:v>3</c:v>
                </c:pt>
                <c:pt idx="22">
                  <c:v>2</c:v>
                </c:pt>
                <c:pt idx="23">
                  <c:v>3</c:v>
                </c:pt>
                <c:pt idx="24">
                  <c:v>1</c:v>
                </c:pt>
              </c:numCache>
            </c:numRef>
          </c:yVal>
          <c:smooth val="0"/>
          <c:extLst>
            <c:ext xmlns:c16="http://schemas.microsoft.com/office/drawing/2014/chart" uri="{C3380CC4-5D6E-409C-BE32-E72D297353CC}">
              <c16:uniqueId val="{00000001-2410-491F-9822-7B96367206A2}"/>
            </c:ext>
          </c:extLst>
        </c:ser>
        <c:dLbls>
          <c:showLegendKey val="0"/>
          <c:showVal val="0"/>
          <c:showCatName val="0"/>
          <c:showSerName val="0"/>
          <c:showPercent val="0"/>
          <c:showBubbleSize val="0"/>
        </c:dLbls>
        <c:axId val="79936896"/>
        <c:axId val="79963648"/>
      </c:scatterChart>
      <c:valAx>
        <c:axId val="79936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a:t>nr van leerling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79963648"/>
        <c:crosses val="autoZero"/>
        <c:crossBetween val="midCat"/>
      </c:valAx>
      <c:valAx>
        <c:axId val="79963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a:t>aantal pagina's nota</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799368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BE" dirty="0"/>
              <a:t>6 </a:t>
            </a:r>
            <a:r>
              <a:rPr lang="nl-BE" dirty="0" err="1"/>
              <a:t>exp</a:t>
            </a:r>
            <a:r>
              <a:rPr lang="nl-BE" dirty="0"/>
              <a:t>. smelten-stollen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scatterChart>
        <c:scatterStyle val="lineMarker"/>
        <c:varyColors val="0"/>
        <c:ser>
          <c:idx val="0"/>
          <c:order val="0"/>
          <c:tx>
            <c:strRef>
              <c:f>Blad1!$D$1</c:f>
              <c:strCache>
                <c:ptCount val="1"/>
                <c:pt idx="0">
                  <c:v>gem gew les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multiLvlStrRef>
              <c:f>'[Algemene gegevens 4a26bis.xlsx]Blad1'!$A$2:$C$28</c:f>
              <c:multiLvlStrCache>
                <c:ptCount val="27"/>
                <c:lvl>
                  <c:pt idx="1">
                    <c:v>BF</c:v>
                  </c:pt>
                  <c:pt idx="2">
                    <c:v>CS</c:v>
                  </c:pt>
                  <c:pt idx="3">
                    <c:v>HK</c:v>
                  </c:pt>
                  <c:pt idx="4">
                    <c:v>HR</c:v>
                  </c:pt>
                  <c:pt idx="5">
                    <c:v>IA</c:v>
                  </c:pt>
                  <c:pt idx="6">
                    <c:v>JA</c:v>
                  </c:pt>
                  <c:pt idx="7">
                    <c:v>KB</c:v>
                  </c:pt>
                  <c:pt idx="8">
                    <c:v>LW</c:v>
                  </c:pt>
                  <c:pt idx="9">
                    <c:v>LD</c:v>
                  </c:pt>
                  <c:pt idx="10">
                    <c:v>LE</c:v>
                  </c:pt>
                  <c:pt idx="11">
                    <c:v>MY</c:v>
                  </c:pt>
                  <c:pt idx="13">
                    <c:v>PF</c:v>
                  </c:pt>
                  <c:pt idx="14">
                    <c:v>PL</c:v>
                  </c:pt>
                  <c:pt idx="15">
                    <c:v>RS</c:v>
                  </c:pt>
                  <c:pt idx="16">
                    <c:v>SE</c:v>
                  </c:pt>
                  <c:pt idx="17">
                    <c:v>SL</c:v>
                  </c:pt>
                  <c:pt idx="18">
                    <c:v>US</c:v>
                  </c:pt>
                  <c:pt idx="19">
                    <c:v>VW</c:v>
                  </c:pt>
                  <c:pt idx="20">
                    <c:v>VL</c:v>
                  </c:pt>
                  <c:pt idx="21">
                    <c:v>VI</c:v>
                  </c:pt>
                  <c:pt idx="22">
                    <c:v>VP</c:v>
                  </c:pt>
                  <c:pt idx="23">
                    <c:v>VQ</c:v>
                  </c:pt>
                  <c:pt idx="24">
                    <c:v>WW</c:v>
                  </c:pt>
                  <c:pt idx="25">
                    <c:v>WL</c:v>
                  </c:pt>
                  <c:pt idx="26">
                    <c:v>YB</c:v>
                  </c:pt>
                </c:lvl>
                <c:lvl>
                  <c:pt idx="1">
                    <c:v>1</c:v>
                  </c:pt>
                  <c:pt idx="2">
                    <c:v>2</c:v>
                  </c:pt>
                  <c:pt idx="3">
                    <c:v>3</c:v>
                  </c:pt>
                  <c:pt idx="4">
                    <c:v>4</c:v>
                  </c:pt>
                  <c:pt idx="5">
                    <c:v>5</c:v>
                  </c:pt>
                  <c:pt idx="6">
                    <c:v>6</c:v>
                  </c:pt>
                  <c:pt idx="7">
                    <c:v>7</c:v>
                  </c:pt>
                  <c:pt idx="8">
                    <c:v>8</c:v>
                  </c:pt>
                  <c:pt idx="9">
                    <c:v>9</c:v>
                  </c:pt>
                  <c:pt idx="10">
                    <c:v>10</c:v>
                  </c:pt>
                  <c:pt idx="11">
                    <c:v>11</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lvl>
              </c:multiLvlStrCache>
            </c:multiLvlStrRef>
          </c:xVal>
          <c:yVal>
            <c:numRef>
              <c:f>Blad1!$D$2:$D$28</c:f>
              <c:numCache>
                <c:formatCode>General</c:formatCode>
                <c:ptCount val="27"/>
                <c:pt idx="1">
                  <c:v>1.1000000000000001</c:v>
                </c:pt>
                <c:pt idx="2">
                  <c:v>0.8</c:v>
                </c:pt>
                <c:pt idx="3">
                  <c:v>1</c:v>
                </c:pt>
                <c:pt idx="4">
                  <c:v>1</c:v>
                </c:pt>
                <c:pt idx="5">
                  <c:v>1.2</c:v>
                </c:pt>
                <c:pt idx="6">
                  <c:v>1.8</c:v>
                </c:pt>
                <c:pt idx="7">
                  <c:v>1</c:v>
                </c:pt>
                <c:pt idx="8">
                  <c:v>1.1000000000000001</c:v>
                </c:pt>
                <c:pt idx="9">
                  <c:v>1.2</c:v>
                </c:pt>
                <c:pt idx="10">
                  <c:v>2</c:v>
                </c:pt>
                <c:pt idx="11">
                  <c:v>1.8</c:v>
                </c:pt>
                <c:pt idx="13">
                  <c:v>1.2</c:v>
                </c:pt>
                <c:pt idx="14">
                  <c:v>2.2000000000000002</c:v>
                </c:pt>
                <c:pt idx="15">
                  <c:v>1.4</c:v>
                </c:pt>
                <c:pt idx="16">
                  <c:v>1.4</c:v>
                </c:pt>
                <c:pt idx="17">
                  <c:v>1.2</c:v>
                </c:pt>
                <c:pt idx="18">
                  <c:v>2</c:v>
                </c:pt>
                <c:pt idx="19">
                  <c:v>0.8</c:v>
                </c:pt>
                <c:pt idx="20">
                  <c:v>1.3</c:v>
                </c:pt>
                <c:pt idx="21">
                  <c:v>1.4</c:v>
                </c:pt>
                <c:pt idx="22">
                  <c:v>1</c:v>
                </c:pt>
                <c:pt idx="23">
                  <c:v>1.2</c:v>
                </c:pt>
                <c:pt idx="25">
                  <c:v>1.2</c:v>
                </c:pt>
                <c:pt idx="26">
                  <c:v>1.6</c:v>
                </c:pt>
              </c:numCache>
            </c:numRef>
          </c:yVal>
          <c:smooth val="0"/>
          <c:extLst>
            <c:ext xmlns:c16="http://schemas.microsoft.com/office/drawing/2014/chart" uri="{C3380CC4-5D6E-409C-BE32-E72D297353CC}">
              <c16:uniqueId val="{00000000-867C-4A34-B3EE-DB83565F5C7A}"/>
            </c:ext>
          </c:extLst>
        </c:ser>
        <c:ser>
          <c:idx val="6"/>
          <c:order val="1"/>
          <c:tx>
            <c:strRef>
              <c:f>Blad1!$J$1</c:f>
              <c:strCache>
                <c:ptCount val="1"/>
                <c:pt idx="0">
                  <c:v>smelten-stollen</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multiLvlStrRef>
              <c:f>'[Algemene gegevens 4a26bis.xlsx]Blad1'!$A$2:$C$28</c:f>
              <c:multiLvlStrCache>
                <c:ptCount val="27"/>
                <c:lvl>
                  <c:pt idx="1">
                    <c:v>BF</c:v>
                  </c:pt>
                  <c:pt idx="2">
                    <c:v>CS</c:v>
                  </c:pt>
                  <c:pt idx="3">
                    <c:v>HK</c:v>
                  </c:pt>
                  <c:pt idx="4">
                    <c:v>HR</c:v>
                  </c:pt>
                  <c:pt idx="5">
                    <c:v>IA</c:v>
                  </c:pt>
                  <c:pt idx="6">
                    <c:v>JA</c:v>
                  </c:pt>
                  <c:pt idx="7">
                    <c:v>KB</c:v>
                  </c:pt>
                  <c:pt idx="8">
                    <c:v>LW</c:v>
                  </c:pt>
                  <c:pt idx="9">
                    <c:v>LD</c:v>
                  </c:pt>
                  <c:pt idx="10">
                    <c:v>LE</c:v>
                  </c:pt>
                  <c:pt idx="11">
                    <c:v>MY</c:v>
                  </c:pt>
                  <c:pt idx="13">
                    <c:v>PF</c:v>
                  </c:pt>
                  <c:pt idx="14">
                    <c:v>PL</c:v>
                  </c:pt>
                  <c:pt idx="15">
                    <c:v>RS</c:v>
                  </c:pt>
                  <c:pt idx="16">
                    <c:v>SE</c:v>
                  </c:pt>
                  <c:pt idx="17">
                    <c:v>SL</c:v>
                  </c:pt>
                  <c:pt idx="18">
                    <c:v>US</c:v>
                  </c:pt>
                  <c:pt idx="19">
                    <c:v>VW</c:v>
                  </c:pt>
                  <c:pt idx="20">
                    <c:v>VL</c:v>
                  </c:pt>
                  <c:pt idx="21">
                    <c:v>VI</c:v>
                  </c:pt>
                  <c:pt idx="22">
                    <c:v>VP</c:v>
                  </c:pt>
                  <c:pt idx="23">
                    <c:v>VQ</c:v>
                  </c:pt>
                  <c:pt idx="24">
                    <c:v>WW</c:v>
                  </c:pt>
                  <c:pt idx="25">
                    <c:v>WL</c:v>
                  </c:pt>
                  <c:pt idx="26">
                    <c:v>YB</c:v>
                  </c:pt>
                </c:lvl>
                <c:lvl>
                  <c:pt idx="1">
                    <c:v>1</c:v>
                  </c:pt>
                  <c:pt idx="2">
                    <c:v>2</c:v>
                  </c:pt>
                  <c:pt idx="3">
                    <c:v>3</c:v>
                  </c:pt>
                  <c:pt idx="4">
                    <c:v>4</c:v>
                  </c:pt>
                  <c:pt idx="5">
                    <c:v>5</c:v>
                  </c:pt>
                  <c:pt idx="6">
                    <c:v>6</c:v>
                  </c:pt>
                  <c:pt idx="7">
                    <c:v>7</c:v>
                  </c:pt>
                  <c:pt idx="8">
                    <c:v>8</c:v>
                  </c:pt>
                  <c:pt idx="9">
                    <c:v>9</c:v>
                  </c:pt>
                  <c:pt idx="10">
                    <c:v>10</c:v>
                  </c:pt>
                  <c:pt idx="11">
                    <c:v>11</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lvl>
              </c:multiLvlStrCache>
            </c:multiLvlStrRef>
          </c:xVal>
          <c:yVal>
            <c:numRef>
              <c:f>Blad1!$J$2:$J$28</c:f>
              <c:numCache>
                <c:formatCode>General</c:formatCode>
                <c:ptCount val="27"/>
                <c:pt idx="1">
                  <c:v>1</c:v>
                </c:pt>
                <c:pt idx="2">
                  <c:v>1</c:v>
                </c:pt>
                <c:pt idx="3">
                  <c:v>2.5</c:v>
                </c:pt>
                <c:pt idx="4">
                  <c:v>1.5</c:v>
                </c:pt>
                <c:pt idx="5">
                  <c:v>1</c:v>
                </c:pt>
                <c:pt idx="6">
                  <c:v>2</c:v>
                </c:pt>
                <c:pt idx="7">
                  <c:v>2</c:v>
                </c:pt>
                <c:pt idx="8">
                  <c:v>1.5</c:v>
                </c:pt>
                <c:pt idx="9">
                  <c:v>1.5</c:v>
                </c:pt>
                <c:pt idx="10">
                  <c:v>1.5</c:v>
                </c:pt>
                <c:pt idx="11">
                  <c:v>2</c:v>
                </c:pt>
                <c:pt idx="13">
                  <c:v>1.5</c:v>
                </c:pt>
                <c:pt idx="14">
                  <c:v>3</c:v>
                </c:pt>
                <c:pt idx="15">
                  <c:v>2</c:v>
                </c:pt>
                <c:pt idx="16">
                  <c:v>2.5</c:v>
                </c:pt>
                <c:pt idx="18">
                  <c:v>2</c:v>
                </c:pt>
                <c:pt idx="19">
                  <c:v>2</c:v>
                </c:pt>
                <c:pt idx="20">
                  <c:v>1.5</c:v>
                </c:pt>
                <c:pt idx="21">
                  <c:v>2</c:v>
                </c:pt>
                <c:pt idx="22">
                  <c:v>1</c:v>
                </c:pt>
                <c:pt idx="23">
                  <c:v>1.5</c:v>
                </c:pt>
                <c:pt idx="24">
                  <c:v>1</c:v>
                </c:pt>
                <c:pt idx="25">
                  <c:v>1.5</c:v>
                </c:pt>
                <c:pt idx="26">
                  <c:v>3</c:v>
                </c:pt>
              </c:numCache>
            </c:numRef>
          </c:yVal>
          <c:smooth val="0"/>
          <c:extLst>
            <c:ext xmlns:c16="http://schemas.microsoft.com/office/drawing/2014/chart" uri="{C3380CC4-5D6E-409C-BE32-E72D297353CC}">
              <c16:uniqueId val="{00000001-867C-4A34-B3EE-DB83565F5C7A}"/>
            </c:ext>
          </c:extLst>
        </c:ser>
        <c:dLbls>
          <c:showLegendKey val="0"/>
          <c:showVal val="0"/>
          <c:showCatName val="0"/>
          <c:showSerName val="0"/>
          <c:showPercent val="0"/>
          <c:showBubbleSize val="0"/>
        </c:dLbls>
        <c:axId val="68831488"/>
        <c:axId val="68841856"/>
      </c:scatterChart>
      <c:valAx>
        <c:axId val="688314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a:t>nr van leerling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68841856"/>
        <c:crosses val="autoZero"/>
        <c:crossBetween val="midCat"/>
      </c:valAx>
      <c:valAx>
        <c:axId val="6884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a:t>aantal pagina's nota</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688314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l-BE" dirty="0"/>
              <a:t> Vergelijking Examens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'ST juni'!$J$15</c:f>
              <c:strCache>
                <c:ptCount val="1"/>
                <c:pt idx="0">
                  <c:v>ST- Kerst</c:v>
                </c:pt>
              </c:strCache>
            </c:strRef>
          </c:tx>
          <c:invertIfNegative val="0"/>
          <c:cat>
            <c:strRef>
              <c:f>'ST juni'!$I$16:$I$22</c:f>
              <c:strCache>
                <c:ptCount val="7"/>
                <c:pt idx="0">
                  <c:v>gemiddelde </c:v>
                </c:pt>
                <c:pt idx="1">
                  <c:v>mediaan</c:v>
                </c:pt>
                <c:pt idx="2">
                  <c:v>max.</c:v>
                </c:pt>
                <c:pt idx="3">
                  <c:v>min.</c:v>
                </c:pt>
                <c:pt idx="5">
                  <c:v>gem. 5 sterkste</c:v>
                </c:pt>
                <c:pt idx="6">
                  <c:v>gem. 5 zwakste</c:v>
                </c:pt>
              </c:strCache>
            </c:strRef>
          </c:cat>
          <c:val>
            <c:numRef>
              <c:f>'ST juni'!$J$16:$J$22</c:f>
              <c:numCache>
                <c:formatCode>0.00</c:formatCode>
                <c:ptCount val="7"/>
                <c:pt idx="0">
                  <c:v>73.802469135802468</c:v>
                </c:pt>
                <c:pt idx="1">
                  <c:v>74.69135802469134</c:v>
                </c:pt>
                <c:pt idx="2">
                  <c:v>91.358024691358025</c:v>
                </c:pt>
                <c:pt idx="3">
                  <c:v>47.53086419753086</c:v>
                </c:pt>
                <c:pt idx="5">
                  <c:v>89.506172839506164</c:v>
                </c:pt>
                <c:pt idx="6">
                  <c:v>54.074074074074076</c:v>
                </c:pt>
              </c:numCache>
            </c:numRef>
          </c:val>
          <c:extLst>
            <c:ext xmlns:c16="http://schemas.microsoft.com/office/drawing/2014/chart" uri="{C3380CC4-5D6E-409C-BE32-E72D297353CC}">
              <c16:uniqueId val="{00000000-0981-4425-9ACB-D3FE45ACE1F7}"/>
            </c:ext>
          </c:extLst>
        </c:ser>
        <c:ser>
          <c:idx val="1"/>
          <c:order val="1"/>
          <c:tx>
            <c:strRef>
              <c:f>'ST juni'!$L$15</c:f>
              <c:strCache>
                <c:ptCount val="1"/>
                <c:pt idx="0">
                  <c:v>ST-Pasen</c:v>
                </c:pt>
              </c:strCache>
            </c:strRef>
          </c:tx>
          <c:invertIfNegative val="0"/>
          <c:cat>
            <c:strRef>
              <c:f>'ST juni'!$I$16:$I$22</c:f>
              <c:strCache>
                <c:ptCount val="7"/>
                <c:pt idx="0">
                  <c:v>gemiddelde </c:v>
                </c:pt>
                <c:pt idx="1">
                  <c:v>mediaan</c:v>
                </c:pt>
                <c:pt idx="2">
                  <c:v>max.</c:v>
                </c:pt>
                <c:pt idx="3">
                  <c:v>min.</c:v>
                </c:pt>
                <c:pt idx="5">
                  <c:v>gem. 5 sterkste</c:v>
                </c:pt>
                <c:pt idx="6">
                  <c:v>gem. 5 zwakste</c:v>
                </c:pt>
              </c:strCache>
            </c:strRef>
          </c:cat>
          <c:val>
            <c:numRef>
              <c:f>'ST juni'!$L$16:$L$22</c:f>
              <c:numCache>
                <c:formatCode>0.00</c:formatCode>
                <c:ptCount val="7"/>
                <c:pt idx="0">
                  <c:v>68.02</c:v>
                </c:pt>
                <c:pt idx="1">
                  <c:v>67.5</c:v>
                </c:pt>
                <c:pt idx="2">
                  <c:v>94</c:v>
                </c:pt>
                <c:pt idx="3">
                  <c:v>46.5</c:v>
                </c:pt>
                <c:pt idx="5">
                  <c:v>82.6</c:v>
                </c:pt>
                <c:pt idx="6">
                  <c:v>53.4</c:v>
                </c:pt>
              </c:numCache>
            </c:numRef>
          </c:val>
          <c:extLst>
            <c:ext xmlns:c16="http://schemas.microsoft.com/office/drawing/2014/chart" uri="{C3380CC4-5D6E-409C-BE32-E72D297353CC}">
              <c16:uniqueId val="{00000001-0981-4425-9ACB-D3FE45ACE1F7}"/>
            </c:ext>
          </c:extLst>
        </c:ser>
        <c:dLbls>
          <c:showLegendKey val="0"/>
          <c:showVal val="0"/>
          <c:showCatName val="0"/>
          <c:showSerName val="0"/>
          <c:showPercent val="0"/>
          <c:showBubbleSize val="0"/>
        </c:dLbls>
        <c:gapWidth val="150"/>
        <c:shape val="box"/>
        <c:axId val="109052288"/>
        <c:axId val="109053824"/>
        <c:axId val="0"/>
      </c:bar3DChart>
      <c:catAx>
        <c:axId val="109052288"/>
        <c:scaling>
          <c:orientation val="minMax"/>
        </c:scaling>
        <c:delete val="0"/>
        <c:axPos val="b"/>
        <c:numFmt formatCode="General" sourceLinked="0"/>
        <c:majorTickMark val="none"/>
        <c:minorTickMark val="none"/>
        <c:tickLblPos val="nextTo"/>
        <c:crossAx val="109053824"/>
        <c:crosses val="autoZero"/>
        <c:auto val="1"/>
        <c:lblAlgn val="ctr"/>
        <c:lblOffset val="100"/>
        <c:noMultiLvlLbl val="0"/>
      </c:catAx>
      <c:valAx>
        <c:axId val="109053824"/>
        <c:scaling>
          <c:orientation val="minMax"/>
          <c:min val="40"/>
        </c:scaling>
        <c:delete val="0"/>
        <c:axPos val="l"/>
        <c:majorGridlines/>
        <c:title>
          <c:tx>
            <c:rich>
              <a:bodyPr/>
              <a:lstStyle/>
              <a:p>
                <a:pPr>
                  <a:defRPr/>
                </a:pPr>
                <a:r>
                  <a:rPr lang="nl-BE"/>
                  <a:t>Percentage</a:t>
                </a:r>
                <a:r>
                  <a:rPr lang="nl-BE" baseline="0"/>
                  <a:t> (%)</a:t>
                </a:r>
                <a:endParaRPr lang="nl-BE"/>
              </a:p>
            </c:rich>
          </c:tx>
          <c:overlay val="0"/>
        </c:title>
        <c:numFmt formatCode="0.00" sourceLinked="1"/>
        <c:majorTickMark val="out"/>
        <c:minorTickMark val="none"/>
        <c:tickLblPos val="nextTo"/>
        <c:crossAx val="109052288"/>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l-BE" dirty="0"/>
              <a:t>Dagelijks werk (zonder practica)</a:t>
            </a:r>
          </a:p>
        </c:rich>
      </c:tx>
      <c:layout>
        <c:manualLayout>
          <c:xMode val="edge"/>
          <c:yMode val="edge"/>
          <c:x val="0.22544275942520811"/>
          <c:y val="3.527385846017109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'ST juni'!$K$15</c:f>
              <c:strCache>
                <c:ptCount val="1"/>
                <c:pt idx="0">
                  <c:v>DW- kerst</c:v>
                </c:pt>
              </c:strCache>
            </c:strRef>
          </c:tx>
          <c:invertIfNegative val="0"/>
          <c:cat>
            <c:strRef>
              <c:f>'ST juni'!$I$16:$I$22</c:f>
              <c:strCache>
                <c:ptCount val="7"/>
                <c:pt idx="0">
                  <c:v>gemiddelde </c:v>
                </c:pt>
                <c:pt idx="1">
                  <c:v>mediaan</c:v>
                </c:pt>
                <c:pt idx="2">
                  <c:v>max.</c:v>
                </c:pt>
                <c:pt idx="3">
                  <c:v>min.</c:v>
                </c:pt>
                <c:pt idx="5">
                  <c:v>gem. 5 sterkste</c:v>
                </c:pt>
                <c:pt idx="6">
                  <c:v>gem. 5 zwakste</c:v>
                </c:pt>
              </c:strCache>
            </c:strRef>
          </c:cat>
          <c:val>
            <c:numRef>
              <c:f>'ST juni'!$K$16:$K$22</c:f>
              <c:numCache>
                <c:formatCode>0.00</c:formatCode>
                <c:ptCount val="7"/>
                <c:pt idx="0">
                  <c:v>70.928571428571416</c:v>
                </c:pt>
                <c:pt idx="1">
                  <c:v>69.642857142857125</c:v>
                </c:pt>
                <c:pt idx="2">
                  <c:v>94.642857142857125</c:v>
                </c:pt>
                <c:pt idx="3">
                  <c:v>40.476190476190474</c:v>
                </c:pt>
                <c:pt idx="5">
                  <c:v>88.928571428571402</c:v>
                </c:pt>
                <c:pt idx="6">
                  <c:v>50.833333333333336</c:v>
                </c:pt>
              </c:numCache>
            </c:numRef>
          </c:val>
          <c:extLst>
            <c:ext xmlns:c16="http://schemas.microsoft.com/office/drawing/2014/chart" uri="{C3380CC4-5D6E-409C-BE32-E72D297353CC}">
              <c16:uniqueId val="{00000000-1AEB-4E49-A82D-D855E1353CFD}"/>
            </c:ext>
          </c:extLst>
        </c:ser>
        <c:ser>
          <c:idx val="1"/>
          <c:order val="1"/>
          <c:tx>
            <c:strRef>
              <c:f>'ST juni'!$M$15</c:f>
              <c:strCache>
                <c:ptCount val="1"/>
                <c:pt idx="0">
                  <c:v>DW-Pasen</c:v>
                </c:pt>
              </c:strCache>
            </c:strRef>
          </c:tx>
          <c:invertIfNegative val="0"/>
          <c:cat>
            <c:strRef>
              <c:f>'ST juni'!$I$16:$I$22</c:f>
              <c:strCache>
                <c:ptCount val="7"/>
                <c:pt idx="0">
                  <c:v>gemiddelde </c:v>
                </c:pt>
                <c:pt idx="1">
                  <c:v>mediaan</c:v>
                </c:pt>
                <c:pt idx="2">
                  <c:v>max.</c:v>
                </c:pt>
                <c:pt idx="3">
                  <c:v>min.</c:v>
                </c:pt>
                <c:pt idx="5">
                  <c:v>gem. 5 sterkste</c:v>
                </c:pt>
                <c:pt idx="6">
                  <c:v>gem. 5 zwakste</c:v>
                </c:pt>
              </c:strCache>
            </c:strRef>
          </c:cat>
          <c:val>
            <c:numRef>
              <c:f>'ST juni'!$M$16:$M$22</c:f>
              <c:numCache>
                <c:formatCode>0.00</c:formatCode>
                <c:ptCount val="7"/>
                <c:pt idx="0">
                  <c:v>72.322580645161281</c:v>
                </c:pt>
                <c:pt idx="1">
                  <c:v>71.774193548387117</c:v>
                </c:pt>
                <c:pt idx="2">
                  <c:v>97.58064516129032</c:v>
                </c:pt>
                <c:pt idx="3">
                  <c:v>47.580645161290313</c:v>
                </c:pt>
                <c:pt idx="5">
                  <c:v>89.516129032258064</c:v>
                </c:pt>
                <c:pt idx="6">
                  <c:v>57.580645161290313</c:v>
                </c:pt>
              </c:numCache>
            </c:numRef>
          </c:val>
          <c:extLst>
            <c:ext xmlns:c16="http://schemas.microsoft.com/office/drawing/2014/chart" uri="{C3380CC4-5D6E-409C-BE32-E72D297353CC}">
              <c16:uniqueId val="{00000001-1AEB-4E49-A82D-D855E1353CFD}"/>
            </c:ext>
          </c:extLst>
        </c:ser>
        <c:dLbls>
          <c:showLegendKey val="0"/>
          <c:showVal val="0"/>
          <c:showCatName val="0"/>
          <c:showSerName val="0"/>
          <c:showPercent val="0"/>
          <c:showBubbleSize val="0"/>
        </c:dLbls>
        <c:gapWidth val="150"/>
        <c:shape val="box"/>
        <c:axId val="109105920"/>
        <c:axId val="109107456"/>
        <c:axId val="0"/>
      </c:bar3DChart>
      <c:catAx>
        <c:axId val="109105920"/>
        <c:scaling>
          <c:orientation val="minMax"/>
        </c:scaling>
        <c:delete val="0"/>
        <c:axPos val="b"/>
        <c:numFmt formatCode="General" sourceLinked="0"/>
        <c:majorTickMark val="none"/>
        <c:minorTickMark val="none"/>
        <c:tickLblPos val="nextTo"/>
        <c:crossAx val="109107456"/>
        <c:crosses val="autoZero"/>
        <c:auto val="1"/>
        <c:lblAlgn val="ctr"/>
        <c:lblOffset val="100"/>
        <c:noMultiLvlLbl val="0"/>
      </c:catAx>
      <c:valAx>
        <c:axId val="109107456"/>
        <c:scaling>
          <c:orientation val="minMax"/>
          <c:min val="40"/>
        </c:scaling>
        <c:delete val="0"/>
        <c:axPos val="l"/>
        <c:majorGridlines/>
        <c:title>
          <c:tx>
            <c:rich>
              <a:bodyPr/>
              <a:lstStyle/>
              <a:p>
                <a:pPr>
                  <a:defRPr/>
                </a:pPr>
                <a:r>
                  <a:rPr lang="nl-BE"/>
                  <a:t>Percentage</a:t>
                </a:r>
                <a:r>
                  <a:rPr lang="nl-BE" baseline="0"/>
                  <a:t> (%)</a:t>
                </a:r>
                <a:endParaRPr lang="nl-BE"/>
              </a:p>
            </c:rich>
          </c:tx>
          <c:overlay val="0"/>
        </c:title>
        <c:numFmt formatCode="0.00" sourceLinked="1"/>
        <c:majorTickMark val="out"/>
        <c:minorTickMark val="none"/>
        <c:tickLblPos val="nextTo"/>
        <c:crossAx val="109105920"/>
        <c:crosses val="autoZero"/>
        <c:crossBetween val="between"/>
      </c:valAx>
    </c:plotArea>
    <c:legend>
      <c:legendPos val="r"/>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BE"/>
              <a:t>Welbevinden getest door enquête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B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Enquete!$B$26</c:f>
              <c:strCache>
                <c:ptCount val="1"/>
                <c:pt idx="0">
                  <c:v>Aantal wel</c:v>
                </c:pt>
              </c:strCache>
            </c:strRef>
          </c:tx>
          <c:spPr>
            <a:solidFill>
              <a:schemeClr val="accent1"/>
            </a:solidFill>
            <a:ln>
              <a:noFill/>
            </a:ln>
            <a:effectLst/>
            <a:sp3d/>
          </c:spPr>
          <c:invertIfNegative val="0"/>
          <c:cat>
            <c:strRef>
              <c:f>Enquete!$C$25:$I$25</c:f>
              <c:strCache>
                <c:ptCount val="7"/>
                <c:pt idx="0">
                  <c:v>voldoende oefeningen tijdens les</c:v>
                </c:pt>
                <c:pt idx="1">
                  <c:v>betere beheersing sinds differentiatie </c:v>
                </c:pt>
                <c:pt idx="2">
                  <c:v>homogene groepen</c:v>
                </c:pt>
                <c:pt idx="3">
                  <c:v>heterogene groepen</c:v>
                </c:pt>
                <c:pt idx="4">
                  <c:v>zelfstandig oefenen</c:v>
                </c:pt>
                <c:pt idx="5">
                  <c:v>olg</c:v>
                </c:pt>
                <c:pt idx="6">
                  <c:v>flip the classroom </c:v>
                </c:pt>
              </c:strCache>
            </c:strRef>
          </c:cat>
          <c:val>
            <c:numRef>
              <c:f>Enquete!$C$26:$I$26</c:f>
              <c:numCache>
                <c:formatCode>General</c:formatCode>
                <c:ptCount val="7"/>
                <c:pt idx="0">
                  <c:v>17</c:v>
                </c:pt>
                <c:pt idx="1">
                  <c:v>16</c:v>
                </c:pt>
                <c:pt idx="2">
                  <c:v>7</c:v>
                </c:pt>
                <c:pt idx="3">
                  <c:v>13</c:v>
                </c:pt>
                <c:pt idx="4">
                  <c:v>10</c:v>
                </c:pt>
                <c:pt idx="5">
                  <c:v>11</c:v>
                </c:pt>
                <c:pt idx="6">
                  <c:v>9</c:v>
                </c:pt>
              </c:numCache>
            </c:numRef>
          </c:val>
          <c:extLst>
            <c:ext xmlns:c16="http://schemas.microsoft.com/office/drawing/2014/chart" uri="{C3380CC4-5D6E-409C-BE32-E72D297353CC}">
              <c16:uniqueId val="{00000000-856D-4C64-9796-7B1DD19B840B}"/>
            </c:ext>
          </c:extLst>
        </c:ser>
        <c:ser>
          <c:idx val="1"/>
          <c:order val="1"/>
          <c:tx>
            <c:strRef>
              <c:f>Enquete!$B$27</c:f>
              <c:strCache>
                <c:ptCount val="1"/>
                <c:pt idx="0">
                  <c:v>Aantal niet</c:v>
                </c:pt>
              </c:strCache>
            </c:strRef>
          </c:tx>
          <c:spPr>
            <a:solidFill>
              <a:schemeClr val="accent2"/>
            </a:solidFill>
            <a:ln>
              <a:noFill/>
            </a:ln>
            <a:effectLst/>
            <a:sp3d/>
          </c:spPr>
          <c:invertIfNegative val="0"/>
          <c:cat>
            <c:strRef>
              <c:f>Enquete!$C$25:$I$25</c:f>
              <c:strCache>
                <c:ptCount val="7"/>
                <c:pt idx="0">
                  <c:v>voldoende oefeningen tijdens les</c:v>
                </c:pt>
                <c:pt idx="1">
                  <c:v>betere beheersing sinds differentiatie </c:v>
                </c:pt>
                <c:pt idx="2">
                  <c:v>homogene groepen</c:v>
                </c:pt>
                <c:pt idx="3">
                  <c:v>heterogene groepen</c:v>
                </c:pt>
                <c:pt idx="4">
                  <c:v>zelfstandig oefenen</c:v>
                </c:pt>
                <c:pt idx="5">
                  <c:v>olg</c:v>
                </c:pt>
                <c:pt idx="6">
                  <c:v>flip the classroom </c:v>
                </c:pt>
              </c:strCache>
            </c:strRef>
          </c:cat>
          <c:val>
            <c:numRef>
              <c:f>Enquete!$C$27:$I$27</c:f>
              <c:numCache>
                <c:formatCode>General</c:formatCode>
                <c:ptCount val="7"/>
                <c:pt idx="0">
                  <c:v>3</c:v>
                </c:pt>
                <c:pt idx="1">
                  <c:v>4</c:v>
                </c:pt>
                <c:pt idx="2">
                  <c:v>8</c:v>
                </c:pt>
                <c:pt idx="3">
                  <c:v>4</c:v>
                </c:pt>
                <c:pt idx="4">
                  <c:v>8</c:v>
                </c:pt>
                <c:pt idx="5">
                  <c:v>2</c:v>
                </c:pt>
                <c:pt idx="6">
                  <c:v>4</c:v>
                </c:pt>
              </c:numCache>
            </c:numRef>
          </c:val>
          <c:extLst>
            <c:ext xmlns:c16="http://schemas.microsoft.com/office/drawing/2014/chart" uri="{C3380CC4-5D6E-409C-BE32-E72D297353CC}">
              <c16:uniqueId val="{00000001-856D-4C64-9796-7B1DD19B840B}"/>
            </c:ext>
          </c:extLst>
        </c:ser>
        <c:dLbls>
          <c:showLegendKey val="0"/>
          <c:showVal val="0"/>
          <c:showCatName val="0"/>
          <c:showSerName val="0"/>
          <c:showPercent val="0"/>
          <c:showBubbleSize val="0"/>
        </c:dLbls>
        <c:gapWidth val="150"/>
        <c:shape val="box"/>
        <c:axId val="83702912"/>
        <c:axId val="83704448"/>
        <c:axId val="0"/>
      </c:bar3DChart>
      <c:catAx>
        <c:axId val="8370291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83704448"/>
        <c:crosses val="autoZero"/>
        <c:auto val="1"/>
        <c:lblAlgn val="ctr"/>
        <c:lblOffset val="100"/>
        <c:noMultiLvlLbl val="0"/>
      </c:catAx>
      <c:valAx>
        <c:axId val="83704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a:t>Aantal leerlingen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83702912"/>
        <c:crosses val="autoZero"/>
        <c:crossBetween val="between"/>
      </c:valAx>
      <c:spPr>
        <a:noFill/>
        <a:ln>
          <a:noFill/>
        </a:ln>
        <a:effectLst/>
      </c:spPr>
    </c:plotArea>
    <c:legend>
      <c:legendPos val="b"/>
      <c:layout>
        <c:manualLayout>
          <c:xMode val="edge"/>
          <c:yMode val="edge"/>
          <c:x val="0.32869776813041435"/>
          <c:y val="0.81451231786849554"/>
          <c:w val="0.43216697555154993"/>
          <c:h val="8.80897147414798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30567-B1B2-4D46-96A7-D052E29DCB37}" type="doc">
      <dgm:prSet loTypeId="urn:microsoft.com/office/officeart/2005/8/layout/pyramid4" loCatId="pyramid" qsTypeId="urn:microsoft.com/office/officeart/2005/8/quickstyle/simple1" qsCatId="simple" csTypeId="urn:microsoft.com/office/officeart/2005/8/colors/colorful5" csCatId="colorful" phldr="1"/>
      <dgm:spPr/>
    </dgm:pt>
    <dgm:pt modelId="{7CDB5090-3C0F-4175-9C2E-5B5D03F93E42}">
      <dgm:prSet phldrT="[Tekst]" custT="1"/>
      <dgm:spPr/>
      <dgm:t>
        <a:bodyPr/>
        <a:lstStyle/>
        <a:p>
          <a:r>
            <a:rPr lang="nl-BE" sz="1600" baseline="0">
              <a:solidFill>
                <a:schemeClr val="tx1"/>
              </a:solidFill>
            </a:rPr>
            <a:t>Academisch onderzoek</a:t>
          </a:r>
          <a:endParaRPr lang="nl-BE" sz="1600" baseline="0" dirty="0">
            <a:solidFill>
              <a:schemeClr val="tx1"/>
            </a:solidFill>
          </a:endParaRPr>
        </a:p>
      </dgm:t>
    </dgm:pt>
    <dgm:pt modelId="{F2CE2E1B-214B-4199-BB46-7485AAB5965B}" type="parTrans" cxnId="{35D469CD-E3A0-49A7-AFFE-0E0FA47ED556}">
      <dgm:prSet/>
      <dgm:spPr/>
      <dgm:t>
        <a:bodyPr/>
        <a:lstStyle/>
        <a:p>
          <a:endParaRPr lang="nl-BE"/>
        </a:p>
      </dgm:t>
    </dgm:pt>
    <dgm:pt modelId="{B08585CD-54D0-485E-9CDD-7EB0BF40F570}" type="sibTrans" cxnId="{35D469CD-E3A0-49A7-AFFE-0E0FA47ED556}">
      <dgm:prSet/>
      <dgm:spPr/>
      <dgm:t>
        <a:bodyPr/>
        <a:lstStyle/>
        <a:p>
          <a:endParaRPr lang="nl-BE"/>
        </a:p>
      </dgm:t>
    </dgm:pt>
    <dgm:pt modelId="{8983CEA7-2C9C-452D-B819-9DAA9F8253FB}">
      <dgm:prSet phldrT="[Tekst]" custT="1"/>
      <dgm:spPr/>
      <dgm:t>
        <a:bodyPr/>
        <a:lstStyle/>
        <a:p>
          <a:r>
            <a:rPr lang="nl-BE" sz="1800" baseline="0">
              <a:solidFill>
                <a:schemeClr val="tx1"/>
              </a:solidFill>
            </a:rPr>
            <a:t>Praktijk-onderzoek</a:t>
          </a:r>
          <a:endParaRPr lang="nl-BE" sz="1800" baseline="0" dirty="0">
            <a:solidFill>
              <a:schemeClr val="tx1"/>
            </a:solidFill>
          </a:endParaRPr>
        </a:p>
      </dgm:t>
    </dgm:pt>
    <dgm:pt modelId="{CD00AC4A-63B0-42D6-B94E-5AD93DB842C6}" type="parTrans" cxnId="{86BE9D2E-B68E-4FC0-9CD0-5DEF00067DDF}">
      <dgm:prSet/>
      <dgm:spPr/>
      <dgm:t>
        <a:bodyPr/>
        <a:lstStyle/>
        <a:p>
          <a:endParaRPr lang="nl-BE"/>
        </a:p>
      </dgm:t>
    </dgm:pt>
    <dgm:pt modelId="{A88F244D-30D1-4B20-8544-1A712D19E887}" type="sibTrans" cxnId="{86BE9D2E-B68E-4FC0-9CD0-5DEF00067DDF}">
      <dgm:prSet/>
      <dgm:spPr/>
      <dgm:t>
        <a:bodyPr/>
        <a:lstStyle/>
        <a:p>
          <a:endParaRPr lang="nl-BE"/>
        </a:p>
      </dgm:t>
    </dgm:pt>
    <dgm:pt modelId="{2AEF09F4-F61A-4B1A-8108-B1C55A3B8ACA}">
      <dgm:prSet phldrT="[Teks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2000" baseline="0">
              <a:solidFill>
                <a:schemeClr val="tx1"/>
              </a:solidFill>
            </a:rPr>
            <a:t>EIGEN PRAKTIJK</a:t>
          </a:r>
          <a:endParaRPr lang="nl-BE" sz="2000" baseline="0" dirty="0">
            <a:solidFill>
              <a:schemeClr val="tx1"/>
            </a:solidFill>
          </a:endParaRPr>
        </a:p>
      </dgm:t>
    </dgm:pt>
    <dgm:pt modelId="{AA908F40-A643-4C1B-A161-A1E3C1D3F9B3}" type="parTrans" cxnId="{60AC2DFE-E219-4C65-81C3-391C10B375E4}">
      <dgm:prSet/>
      <dgm:spPr/>
      <dgm:t>
        <a:bodyPr/>
        <a:lstStyle/>
        <a:p>
          <a:endParaRPr lang="nl-BE"/>
        </a:p>
      </dgm:t>
    </dgm:pt>
    <dgm:pt modelId="{4688CE0B-1FDB-42F6-89EA-BA4F23092754}" type="sibTrans" cxnId="{60AC2DFE-E219-4C65-81C3-391C10B375E4}">
      <dgm:prSet/>
      <dgm:spPr/>
      <dgm:t>
        <a:bodyPr/>
        <a:lstStyle/>
        <a:p>
          <a:endParaRPr lang="nl-BE"/>
        </a:p>
      </dgm:t>
    </dgm:pt>
    <dgm:pt modelId="{7BFF54FB-7970-4F14-8CDE-7312475E9B64}">
      <dgm:prSet phldrT="[Teks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baseline="0" dirty="0">
              <a:solidFill>
                <a:schemeClr val="tx1"/>
              </a:solidFill>
            </a:rPr>
            <a:t>Professionele leergemeen-schappen</a:t>
          </a:r>
          <a:endParaRPr lang="nl-BE" sz="1400" baseline="0" dirty="0">
            <a:solidFill>
              <a:schemeClr val="tx1"/>
            </a:solidFill>
          </a:endParaRPr>
        </a:p>
        <a:p>
          <a:pPr defTabSz="444500">
            <a:lnSpc>
              <a:spcPct val="90000"/>
            </a:lnSpc>
            <a:spcBef>
              <a:spcPct val="0"/>
            </a:spcBef>
            <a:spcAft>
              <a:spcPct val="35000"/>
            </a:spcAft>
          </a:pPr>
          <a:endParaRPr lang="nl-BE" sz="1200" dirty="0">
            <a:solidFill>
              <a:schemeClr val="tx1"/>
            </a:solidFill>
          </a:endParaRPr>
        </a:p>
      </dgm:t>
    </dgm:pt>
    <dgm:pt modelId="{7551422C-6564-435E-BD94-AA785886F7CE}" type="parTrans" cxnId="{F8DF68F0-FB6E-4930-9218-8240BC5D1429}">
      <dgm:prSet/>
      <dgm:spPr/>
      <dgm:t>
        <a:bodyPr/>
        <a:lstStyle/>
        <a:p>
          <a:endParaRPr lang="nl-BE"/>
        </a:p>
      </dgm:t>
    </dgm:pt>
    <dgm:pt modelId="{14C8FE8A-CCC0-4832-B95E-D84D39D7BE21}" type="sibTrans" cxnId="{F8DF68F0-FB6E-4930-9218-8240BC5D1429}">
      <dgm:prSet/>
      <dgm:spPr/>
      <dgm:t>
        <a:bodyPr/>
        <a:lstStyle/>
        <a:p>
          <a:endParaRPr lang="nl-BE"/>
        </a:p>
      </dgm:t>
    </dgm:pt>
    <dgm:pt modelId="{5E81F75A-0D61-443A-89CF-7C04798A633E}" type="pres">
      <dgm:prSet presAssocID="{59630567-B1B2-4D46-96A7-D052E29DCB37}" presName="compositeShape" presStyleCnt="0">
        <dgm:presLayoutVars>
          <dgm:chMax val="9"/>
          <dgm:dir/>
          <dgm:resizeHandles val="exact"/>
        </dgm:presLayoutVars>
      </dgm:prSet>
      <dgm:spPr/>
    </dgm:pt>
    <dgm:pt modelId="{127EBF23-9CDC-42B0-A13B-B2A340CFEF09}" type="pres">
      <dgm:prSet presAssocID="{59630567-B1B2-4D46-96A7-D052E29DCB37}" presName="triangle1" presStyleLbl="node1" presStyleIdx="0" presStyleCnt="4">
        <dgm:presLayoutVars>
          <dgm:bulletEnabled val="1"/>
        </dgm:presLayoutVars>
      </dgm:prSet>
      <dgm:spPr/>
    </dgm:pt>
    <dgm:pt modelId="{82C8BBED-3914-4617-A972-4F5340011E01}" type="pres">
      <dgm:prSet presAssocID="{59630567-B1B2-4D46-96A7-D052E29DCB37}" presName="triangle2" presStyleLbl="node1" presStyleIdx="1" presStyleCnt="4">
        <dgm:presLayoutVars>
          <dgm:bulletEnabled val="1"/>
        </dgm:presLayoutVars>
      </dgm:prSet>
      <dgm:spPr/>
    </dgm:pt>
    <dgm:pt modelId="{09636484-F3B7-43F0-AE18-C644ACB66AB1}" type="pres">
      <dgm:prSet presAssocID="{59630567-B1B2-4D46-96A7-D052E29DCB37}" presName="triangle3" presStyleLbl="node1" presStyleIdx="2" presStyleCnt="4" custLinFactNeighborX="-133" custLinFactNeighborY="-1563">
        <dgm:presLayoutVars>
          <dgm:bulletEnabled val="1"/>
        </dgm:presLayoutVars>
      </dgm:prSet>
      <dgm:spPr/>
    </dgm:pt>
    <dgm:pt modelId="{5EB488F7-90AE-4AAA-ABAC-1ED8DE63367A}" type="pres">
      <dgm:prSet presAssocID="{59630567-B1B2-4D46-96A7-D052E29DCB37}" presName="triangle4" presStyleLbl="node1" presStyleIdx="3" presStyleCnt="4">
        <dgm:presLayoutVars>
          <dgm:bulletEnabled val="1"/>
        </dgm:presLayoutVars>
      </dgm:prSet>
      <dgm:spPr/>
    </dgm:pt>
  </dgm:ptLst>
  <dgm:cxnLst>
    <dgm:cxn modelId="{DEF3DD11-219B-40AE-A029-EC4D9C80007B}" type="presOf" srcId="{8983CEA7-2C9C-452D-B819-9DAA9F8253FB}" destId="{82C8BBED-3914-4617-A972-4F5340011E01}" srcOrd="0" destOrd="0" presId="urn:microsoft.com/office/officeart/2005/8/layout/pyramid4"/>
    <dgm:cxn modelId="{9FCA7F7C-AD6C-480E-AAEA-F469A5DF6EF6}" type="presOf" srcId="{7BFF54FB-7970-4F14-8CDE-7312475E9B64}" destId="{5EB488F7-90AE-4AAA-ABAC-1ED8DE63367A}" srcOrd="0" destOrd="0" presId="urn:microsoft.com/office/officeart/2005/8/layout/pyramid4"/>
    <dgm:cxn modelId="{6081ECF6-0834-496F-8341-C97E3C797538}" type="presOf" srcId="{7CDB5090-3C0F-4175-9C2E-5B5D03F93E42}" destId="{127EBF23-9CDC-42B0-A13B-B2A340CFEF09}" srcOrd="0" destOrd="0" presId="urn:microsoft.com/office/officeart/2005/8/layout/pyramid4"/>
    <dgm:cxn modelId="{35D469CD-E3A0-49A7-AFFE-0E0FA47ED556}" srcId="{59630567-B1B2-4D46-96A7-D052E29DCB37}" destId="{7CDB5090-3C0F-4175-9C2E-5B5D03F93E42}" srcOrd="0" destOrd="0" parTransId="{F2CE2E1B-214B-4199-BB46-7485AAB5965B}" sibTransId="{B08585CD-54D0-485E-9CDD-7EB0BF40F570}"/>
    <dgm:cxn modelId="{893C180A-5258-490C-A9E1-69375C2B48B4}" type="presOf" srcId="{59630567-B1B2-4D46-96A7-D052E29DCB37}" destId="{5E81F75A-0D61-443A-89CF-7C04798A633E}" srcOrd="0" destOrd="0" presId="urn:microsoft.com/office/officeart/2005/8/layout/pyramid4"/>
    <dgm:cxn modelId="{60AC2DFE-E219-4C65-81C3-391C10B375E4}" srcId="{59630567-B1B2-4D46-96A7-D052E29DCB37}" destId="{2AEF09F4-F61A-4B1A-8108-B1C55A3B8ACA}" srcOrd="2" destOrd="0" parTransId="{AA908F40-A643-4C1B-A161-A1E3C1D3F9B3}" sibTransId="{4688CE0B-1FDB-42F6-89EA-BA4F23092754}"/>
    <dgm:cxn modelId="{F8DF68F0-FB6E-4930-9218-8240BC5D1429}" srcId="{59630567-B1B2-4D46-96A7-D052E29DCB37}" destId="{7BFF54FB-7970-4F14-8CDE-7312475E9B64}" srcOrd="3" destOrd="0" parTransId="{7551422C-6564-435E-BD94-AA785886F7CE}" sibTransId="{14C8FE8A-CCC0-4832-B95E-D84D39D7BE21}"/>
    <dgm:cxn modelId="{A1F5C010-C93D-4042-9113-3DAE2648D14D}" type="presOf" srcId="{2AEF09F4-F61A-4B1A-8108-B1C55A3B8ACA}" destId="{09636484-F3B7-43F0-AE18-C644ACB66AB1}" srcOrd="0" destOrd="0" presId="urn:microsoft.com/office/officeart/2005/8/layout/pyramid4"/>
    <dgm:cxn modelId="{86BE9D2E-B68E-4FC0-9CD0-5DEF00067DDF}" srcId="{59630567-B1B2-4D46-96A7-D052E29DCB37}" destId="{8983CEA7-2C9C-452D-B819-9DAA9F8253FB}" srcOrd="1" destOrd="0" parTransId="{CD00AC4A-63B0-42D6-B94E-5AD93DB842C6}" sibTransId="{A88F244D-30D1-4B20-8544-1A712D19E887}"/>
    <dgm:cxn modelId="{9CA455B0-E315-49CC-9282-A9D02A97F676}" type="presParOf" srcId="{5E81F75A-0D61-443A-89CF-7C04798A633E}" destId="{127EBF23-9CDC-42B0-A13B-B2A340CFEF09}" srcOrd="0" destOrd="0" presId="urn:microsoft.com/office/officeart/2005/8/layout/pyramid4"/>
    <dgm:cxn modelId="{8E4301D4-0B40-44FC-BE07-3C6076D904ED}" type="presParOf" srcId="{5E81F75A-0D61-443A-89CF-7C04798A633E}" destId="{82C8BBED-3914-4617-A972-4F5340011E01}" srcOrd="1" destOrd="0" presId="urn:microsoft.com/office/officeart/2005/8/layout/pyramid4"/>
    <dgm:cxn modelId="{A0D070AB-F40F-458C-B7F9-2A16885A5506}" type="presParOf" srcId="{5E81F75A-0D61-443A-89CF-7C04798A633E}" destId="{09636484-F3B7-43F0-AE18-C644ACB66AB1}" srcOrd="2" destOrd="0" presId="urn:microsoft.com/office/officeart/2005/8/layout/pyramid4"/>
    <dgm:cxn modelId="{FF03E779-92B7-41BF-8B4D-DADF7B6FE3E6}" type="presParOf" srcId="{5E81F75A-0D61-443A-89CF-7C04798A633E}" destId="{5EB488F7-90AE-4AAA-ABAC-1ED8DE63367A}"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E33E99-7FAC-0E46-8640-69E0A8A9AF3C}"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560A9D8A-FD92-AE44-B439-FAB4C96B9970}">
      <dgm:prSet phldrT="[Text]"/>
      <dgm:spPr/>
      <dgm:t>
        <a:bodyPr/>
        <a:lstStyle/>
        <a:p>
          <a:r>
            <a:rPr lang="en-US" dirty="0"/>
            <a:t>Develop a Wondering</a:t>
          </a:r>
        </a:p>
      </dgm:t>
    </dgm:pt>
    <dgm:pt modelId="{4432BC3E-F438-894B-9854-3CF4A24FEA39}" type="parTrans" cxnId="{3327B974-6908-8C46-8CC2-C8C7E3E7A7A1}">
      <dgm:prSet/>
      <dgm:spPr/>
      <dgm:t>
        <a:bodyPr/>
        <a:lstStyle/>
        <a:p>
          <a:endParaRPr lang="en-US"/>
        </a:p>
      </dgm:t>
    </dgm:pt>
    <dgm:pt modelId="{F9D8A61C-2030-104B-BE98-F99B487F24AC}" type="sibTrans" cxnId="{3327B974-6908-8C46-8CC2-C8C7E3E7A7A1}">
      <dgm:prSet/>
      <dgm:spPr/>
      <dgm:t>
        <a:bodyPr/>
        <a:lstStyle/>
        <a:p>
          <a:endParaRPr lang="en-US"/>
        </a:p>
      </dgm:t>
    </dgm:pt>
    <dgm:pt modelId="{438FD69A-2736-AC45-9281-E68B9B2A5BA7}">
      <dgm:prSet phldrT="[Text]"/>
      <dgm:spPr/>
      <dgm:t>
        <a:bodyPr/>
        <a:lstStyle/>
        <a:p>
          <a:r>
            <a:rPr lang="en-US" dirty="0"/>
            <a:t>Collect Data</a:t>
          </a:r>
        </a:p>
      </dgm:t>
    </dgm:pt>
    <dgm:pt modelId="{D898DAC5-0B56-2448-B27B-1852468C38CB}" type="parTrans" cxnId="{4C05E2D0-1B27-9C41-9DF0-9DEBA4DB6FE2}">
      <dgm:prSet/>
      <dgm:spPr/>
      <dgm:t>
        <a:bodyPr/>
        <a:lstStyle/>
        <a:p>
          <a:endParaRPr lang="en-US"/>
        </a:p>
      </dgm:t>
    </dgm:pt>
    <dgm:pt modelId="{5F4A6738-8B55-7C4E-A100-D7682E979528}" type="sibTrans" cxnId="{4C05E2D0-1B27-9C41-9DF0-9DEBA4DB6FE2}">
      <dgm:prSet/>
      <dgm:spPr/>
      <dgm:t>
        <a:bodyPr/>
        <a:lstStyle/>
        <a:p>
          <a:endParaRPr lang="en-US"/>
        </a:p>
      </dgm:t>
    </dgm:pt>
    <dgm:pt modelId="{A909F81F-27F7-6544-A7F4-D6D862E8E434}">
      <dgm:prSet phldrT="[Text]"/>
      <dgm:spPr/>
      <dgm:t>
        <a:bodyPr/>
        <a:lstStyle/>
        <a:p>
          <a:r>
            <a:rPr lang="en-US" dirty="0"/>
            <a:t>Analyze Data</a:t>
          </a:r>
        </a:p>
      </dgm:t>
    </dgm:pt>
    <dgm:pt modelId="{4592F741-6693-3C44-A7FA-CA49B43F7882}" type="parTrans" cxnId="{366304D9-9099-0544-92E5-72B3E6860927}">
      <dgm:prSet/>
      <dgm:spPr/>
      <dgm:t>
        <a:bodyPr/>
        <a:lstStyle/>
        <a:p>
          <a:endParaRPr lang="en-US"/>
        </a:p>
      </dgm:t>
    </dgm:pt>
    <dgm:pt modelId="{A32A3BEF-7C7F-E54E-AB6F-FA2C06BFC45F}" type="sibTrans" cxnId="{366304D9-9099-0544-92E5-72B3E6860927}">
      <dgm:prSet/>
      <dgm:spPr/>
      <dgm:t>
        <a:bodyPr/>
        <a:lstStyle/>
        <a:p>
          <a:endParaRPr lang="en-US"/>
        </a:p>
      </dgm:t>
    </dgm:pt>
    <dgm:pt modelId="{5B3FF3AF-2283-FB4C-BEA5-9FE525B395B1}">
      <dgm:prSet phldrT="[Text]"/>
      <dgm:spPr/>
      <dgm:t>
        <a:bodyPr/>
        <a:lstStyle/>
        <a:p>
          <a:r>
            <a:rPr lang="en-US" dirty="0"/>
            <a:t>Take Action </a:t>
          </a:r>
        </a:p>
      </dgm:t>
    </dgm:pt>
    <dgm:pt modelId="{80DA17FB-BE21-EA47-BBE2-5005D0428541}" type="parTrans" cxnId="{C78B5BEE-A247-6E40-8F9A-64E7D3C4D349}">
      <dgm:prSet/>
      <dgm:spPr/>
      <dgm:t>
        <a:bodyPr/>
        <a:lstStyle/>
        <a:p>
          <a:endParaRPr lang="en-US"/>
        </a:p>
      </dgm:t>
    </dgm:pt>
    <dgm:pt modelId="{93788F5A-A447-C848-B5D5-25F34A0D6CAE}" type="sibTrans" cxnId="{C78B5BEE-A247-6E40-8F9A-64E7D3C4D349}">
      <dgm:prSet/>
      <dgm:spPr/>
      <dgm:t>
        <a:bodyPr/>
        <a:lstStyle/>
        <a:p>
          <a:endParaRPr lang="en-US"/>
        </a:p>
      </dgm:t>
    </dgm:pt>
    <dgm:pt modelId="{185C3A30-F83A-2646-B73B-CC82BCA7E059}">
      <dgm:prSet phldrT="[Text]"/>
      <dgm:spPr/>
      <dgm:t>
        <a:bodyPr/>
        <a:lstStyle/>
        <a:p>
          <a:r>
            <a:rPr lang="en-US" dirty="0"/>
            <a:t>Share with Others</a:t>
          </a:r>
        </a:p>
      </dgm:t>
    </dgm:pt>
    <dgm:pt modelId="{2044FC8D-6E72-0A40-BBD0-74E4B9A28659}" type="parTrans" cxnId="{301DC6BA-190C-4F44-B86B-0E3E66E7A0D0}">
      <dgm:prSet/>
      <dgm:spPr/>
      <dgm:t>
        <a:bodyPr/>
        <a:lstStyle/>
        <a:p>
          <a:endParaRPr lang="en-US"/>
        </a:p>
      </dgm:t>
    </dgm:pt>
    <dgm:pt modelId="{07A29A87-88D4-2A4A-825D-973C7569414B}" type="sibTrans" cxnId="{301DC6BA-190C-4F44-B86B-0E3E66E7A0D0}">
      <dgm:prSet/>
      <dgm:spPr/>
      <dgm:t>
        <a:bodyPr/>
        <a:lstStyle/>
        <a:p>
          <a:endParaRPr lang="en-US"/>
        </a:p>
      </dgm:t>
    </dgm:pt>
    <dgm:pt modelId="{B4BCB8F3-7CA1-1D46-93D7-3CB80E3B3552}" type="pres">
      <dgm:prSet presAssocID="{C5E33E99-7FAC-0E46-8640-69E0A8A9AF3C}" presName="cycle" presStyleCnt="0">
        <dgm:presLayoutVars>
          <dgm:dir/>
          <dgm:resizeHandles val="exact"/>
        </dgm:presLayoutVars>
      </dgm:prSet>
      <dgm:spPr/>
    </dgm:pt>
    <dgm:pt modelId="{D069446A-9686-6048-8C9E-831C49A03DE4}" type="pres">
      <dgm:prSet presAssocID="{560A9D8A-FD92-AE44-B439-FAB4C96B9970}" presName="dummy" presStyleCnt="0"/>
      <dgm:spPr/>
    </dgm:pt>
    <dgm:pt modelId="{1479A78A-A9D8-5E40-963C-8FCC34653BC9}" type="pres">
      <dgm:prSet presAssocID="{560A9D8A-FD92-AE44-B439-FAB4C96B9970}" presName="node" presStyleLbl="revTx" presStyleIdx="0" presStyleCnt="5">
        <dgm:presLayoutVars>
          <dgm:bulletEnabled val="1"/>
        </dgm:presLayoutVars>
      </dgm:prSet>
      <dgm:spPr/>
    </dgm:pt>
    <dgm:pt modelId="{DBD39DD4-BE65-FF4F-9150-62C4DA65B3C6}" type="pres">
      <dgm:prSet presAssocID="{F9D8A61C-2030-104B-BE98-F99B487F24AC}" presName="sibTrans" presStyleLbl="node1" presStyleIdx="0" presStyleCnt="5"/>
      <dgm:spPr/>
    </dgm:pt>
    <dgm:pt modelId="{E21B7C89-61E7-BF4F-B424-37F3EB1632F4}" type="pres">
      <dgm:prSet presAssocID="{438FD69A-2736-AC45-9281-E68B9B2A5BA7}" presName="dummy" presStyleCnt="0"/>
      <dgm:spPr/>
    </dgm:pt>
    <dgm:pt modelId="{FFC9CAA1-1074-0245-8E30-94B9EFB599FF}" type="pres">
      <dgm:prSet presAssocID="{438FD69A-2736-AC45-9281-E68B9B2A5BA7}" presName="node" presStyleLbl="revTx" presStyleIdx="1" presStyleCnt="5">
        <dgm:presLayoutVars>
          <dgm:bulletEnabled val="1"/>
        </dgm:presLayoutVars>
      </dgm:prSet>
      <dgm:spPr/>
    </dgm:pt>
    <dgm:pt modelId="{25A7E066-E3F4-D047-9B9E-A611E15888A7}" type="pres">
      <dgm:prSet presAssocID="{5F4A6738-8B55-7C4E-A100-D7682E979528}" presName="sibTrans" presStyleLbl="node1" presStyleIdx="1" presStyleCnt="5"/>
      <dgm:spPr/>
    </dgm:pt>
    <dgm:pt modelId="{5A2196AF-25E5-374C-90D6-03F7A2201BDB}" type="pres">
      <dgm:prSet presAssocID="{A909F81F-27F7-6544-A7F4-D6D862E8E434}" presName="dummy" presStyleCnt="0"/>
      <dgm:spPr/>
    </dgm:pt>
    <dgm:pt modelId="{D24C60E9-3392-E348-B1EA-378C28F1C81D}" type="pres">
      <dgm:prSet presAssocID="{A909F81F-27F7-6544-A7F4-D6D862E8E434}" presName="node" presStyleLbl="revTx" presStyleIdx="2" presStyleCnt="5">
        <dgm:presLayoutVars>
          <dgm:bulletEnabled val="1"/>
        </dgm:presLayoutVars>
      </dgm:prSet>
      <dgm:spPr/>
    </dgm:pt>
    <dgm:pt modelId="{F413A824-310A-974F-9AC3-9E8D11BB0ACD}" type="pres">
      <dgm:prSet presAssocID="{A32A3BEF-7C7F-E54E-AB6F-FA2C06BFC45F}" presName="sibTrans" presStyleLbl="node1" presStyleIdx="2" presStyleCnt="5"/>
      <dgm:spPr/>
    </dgm:pt>
    <dgm:pt modelId="{23A5A87A-4345-5946-84D6-5C61F806691A}" type="pres">
      <dgm:prSet presAssocID="{5B3FF3AF-2283-FB4C-BEA5-9FE525B395B1}" presName="dummy" presStyleCnt="0"/>
      <dgm:spPr/>
    </dgm:pt>
    <dgm:pt modelId="{5547213F-25F4-214F-82F1-7CAC9A144DC0}" type="pres">
      <dgm:prSet presAssocID="{5B3FF3AF-2283-FB4C-BEA5-9FE525B395B1}" presName="node" presStyleLbl="revTx" presStyleIdx="3" presStyleCnt="5" custScaleX="87497">
        <dgm:presLayoutVars>
          <dgm:bulletEnabled val="1"/>
        </dgm:presLayoutVars>
      </dgm:prSet>
      <dgm:spPr/>
    </dgm:pt>
    <dgm:pt modelId="{F66D8E40-9026-1646-9599-53BA75797AB8}" type="pres">
      <dgm:prSet presAssocID="{93788F5A-A447-C848-B5D5-25F34A0D6CAE}" presName="sibTrans" presStyleLbl="node1" presStyleIdx="3" presStyleCnt="5"/>
      <dgm:spPr/>
    </dgm:pt>
    <dgm:pt modelId="{3DCE0044-1EE4-FF47-9E9B-98EC0F785014}" type="pres">
      <dgm:prSet presAssocID="{185C3A30-F83A-2646-B73B-CC82BCA7E059}" presName="dummy" presStyleCnt="0"/>
      <dgm:spPr/>
    </dgm:pt>
    <dgm:pt modelId="{C5F25A4E-8D73-E643-996E-521ED5B939A4}" type="pres">
      <dgm:prSet presAssocID="{185C3A30-F83A-2646-B73B-CC82BCA7E059}" presName="node" presStyleLbl="revTx" presStyleIdx="4" presStyleCnt="5">
        <dgm:presLayoutVars>
          <dgm:bulletEnabled val="1"/>
        </dgm:presLayoutVars>
      </dgm:prSet>
      <dgm:spPr/>
    </dgm:pt>
    <dgm:pt modelId="{3C11903C-1DDB-4149-B53F-BF7031E0B8A3}" type="pres">
      <dgm:prSet presAssocID="{07A29A87-88D4-2A4A-825D-973C7569414B}" presName="sibTrans" presStyleLbl="node1" presStyleIdx="4" presStyleCnt="5"/>
      <dgm:spPr/>
    </dgm:pt>
  </dgm:ptLst>
  <dgm:cxnLst>
    <dgm:cxn modelId="{3810C254-9EDD-44FD-BD2F-F77B197FA3D9}" type="presOf" srcId="{C5E33E99-7FAC-0E46-8640-69E0A8A9AF3C}" destId="{B4BCB8F3-7CA1-1D46-93D7-3CB80E3B3552}" srcOrd="0" destOrd="0" presId="urn:microsoft.com/office/officeart/2005/8/layout/cycle1"/>
    <dgm:cxn modelId="{366304D9-9099-0544-92E5-72B3E6860927}" srcId="{C5E33E99-7FAC-0E46-8640-69E0A8A9AF3C}" destId="{A909F81F-27F7-6544-A7F4-D6D862E8E434}" srcOrd="2" destOrd="0" parTransId="{4592F741-6693-3C44-A7FA-CA49B43F7882}" sibTransId="{A32A3BEF-7C7F-E54E-AB6F-FA2C06BFC45F}"/>
    <dgm:cxn modelId="{BE296DF3-1EA3-4BC6-A0F9-5E8330520E70}" type="presOf" srcId="{5B3FF3AF-2283-FB4C-BEA5-9FE525B395B1}" destId="{5547213F-25F4-214F-82F1-7CAC9A144DC0}" srcOrd="0" destOrd="0" presId="urn:microsoft.com/office/officeart/2005/8/layout/cycle1"/>
    <dgm:cxn modelId="{32253CF7-6BBD-4E0B-890D-5BD5224E52F3}" type="presOf" srcId="{560A9D8A-FD92-AE44-B439-FAB4C96B9970}" destId="{1479A78A-A9D8-5E40-963C-8FCC34653BC9}" srcOrd="0" destOrd="0" presId="urn:microsoft.com/office/officeart/2005/8/layout/cycle1"/>
    <dgm:cxn modelId="{08F14E50-1092-4377-8C14-CF802DCEBB5D}" type="presOf" srcId="{F9D8A61C-2030-104B-BE98-F99B487F24AC}" destId="{DBD39DD4-BE65-FF4F-9150-62C4DA65B3C6}" srcOrd="0" destOrd="0" presId="urn:microsoft.com/office/officeart/2005/8/layout/cycle1"/>
    <dgm:cxn modelId="{C78B5BEE-A247-6E40-8F9A-64E7D3C4D349}" srcId="{C5E33E99-7FAC-0E46-8640-69E0A8A9AF3C}" destId="{5B3FF3AF-2283-FB4C-BEA5-9FE525B395B1}" srcOrd="3" destOrd="0" parTransId="{80DA17FB-BE21-EA47-BBE2-5005D0428541}" sibTransId="{93788F5A-A447-C848-B5D5-25F34A0D6CAE}"/>
    <dgm:cxn modelId="{3327B974-6908-8C46-8CC2-C8C7E3E7A7A1}" srcId="{C5E33E99-7FAC-0E46-8640-69E0A8A9AF3C}" destId="{560A9D8A-FD92-AE44-B439-FAB4C96B9970}" srcOrd="0" destOrd="0" parTransId="{4432BC3E-F438-894B-9854-3CF4A24FEA39}" sibTransId="{F9D8A61C-2030-104B-BE98-F99B487F24AC}"/>
    <dgm:cxn modelId="{F40CDFAD-0239-476D-9CDB-F99238E141DF}" type="presOf" srcId="{5F4A6738-8B55-7C4E-A100-D7682E979528}" destId="{25A7E066-E3F4-D047-9B9E-A611E15888A7}" srcOrd="0" destOrd="0" presId="urn:microsoft.com/office/officeart/2005/8/layout/cycle1"/>
    <dgm:cxn modelId="{29225900-AF72-4671-9125-95FD8BBDAA63}" type="presOf" srcId="{A32A3BEF-7C7F-E54E-AB6F-FA2C06BFC45F}" destId="{F413A824-310A-974F-9AC3-9E8D11BB0ACD}" srcOrd="0" destOrd="0" presId="urn:microsoft.com/office/officeart/2005/8/layout/cycle1"/>
    <dgm:cxn modelId="{3C41019D-86DC-49F8-BF23-15C6BAEBA54C}" type="presOf" srcId="{438FD69A-2736-AC45-9281-E68B9B2A5BA7}" destId="{FFC9CAA1-1074-0245-8E30-94B9EFB599FF}" srcOrd="0" destOrd="0" presId="urn:microsoft.com/office/officeart/2005/8/layout/cycle1"/>
    <dgm:cxn modelId="{68BD01E6-7731-4D4F-AAB7-986D4C64EB3B}" type="presOf" srcId="{93788F5A-A447-C848-B5D5-25F34A0D6CAE}" destId="{F66D8E40-9026-1646-9599-53BA75797AB8}" srcOrd="0" destOrd="0" presId="urn:microsoft.com/office/officeart/2005/8/layout/cycle1"/>
    <dgm:cxn modelId="{AC29E05F-3C75-4625-B2F7-A2ED78A7AED7}" type="presOf" srcId="{A909F81F-27F7-6544-A7F4-D6D862E8E434}" destId="{D24C60E9-3392-E348-B1EA-378C28F1C81D}" srcOrd="0" destOrd="0" presId="urn:microsoft.com/office/officeart/2005/8/layout/cycle1"/>
    <dgm:cxn modelId="{4C05E2D0-1B27-9C41-9DF0-9DEBA4DB6FE2}" srcId="{C5E33E99-7FAC-0E46-8640-69E0A8A9AF3C}" destId="{438FD69A-2736-AC45-9281-E68B9B2A5BA7}" srcOrd="1" destOrd="0" parTransId="{D898DAC5-0B56-2448-B27B-1852468C38CB}" sibTransId="{5F4A6738-8B55-7C4E-A100-D7682E979528}"/>
    <dgm:cxn modelId="{F71DFBF9-3779-406E-B178-355473121EBE}" type="presOf" srcId="{07A29A87-88D4-2A4A-825D-973C7569414B}" destId="{3C11903C-1DDB-4149-B53F-BF7031E0B8A3}" srcOrd="0" destOrd="0" presId="urn:microsoft.com/office/officeart/2005/8/layout/cycle1"/>
    <dgm:cxn modelId="{301DC6BA-190C-4F44-B86B-0E3E66E7A0D0}" srcId="{C5E33E99-7FAC-0E46-8640-69E0A8A9AF3C}" destId="{185C3A30-F83A-2646-B73B-CC82BCA7E059}" srcOrd="4" destOrd="0" parTransId="{2044FC8D-6E72-0A40-BBD0-74E4B9A28659}" sibTransId="{07A29A87-88D4-2A4A-825D-973C7569414B}"/>
    <dgm:cxn modelId="{B1837D15-F5F4-4CDF-B200-2D7F006161E4}" type="presOf" srcId="{185C3A30-F83A-2646-B73B-CC82BCA7E059}" destId="{C5F25A4E-8D73-E643-996E-521ED5B939A4}" srcOrd="0" destOrd="0" presId="urn:microsoft.com/office/officeart/2005/8/layout/cycle1"/>
    <dgm:cxn modelId="{3FA5BDE5-CECB-483E-A907-57E92C1237F5}" type="presParOf" srcId="{B4BCB8F3-7CA1-1D46-93D7-3CB80E3B3552}" destId="{D069446A-9686-6048-8C9E-831C49A03DE4}" srcOrd="0" destOrd="0" presId="urn:microsoft.com/office/officeart/2005/8/layout/cycle1"/>
    <dgm:cxn modelId="{85B8F75F-8B41-4968-A458-7F4970BB25CD}" type="presParOf" srcId="{B4BCB8F3-7CA1-1D46-93D7-3CB80E3B3552}" destId="{1479A78A-A9D8-5E40-963C-8FCC34653BC9}" srcOrd="1" destOrd="0" presId="urn:microsoft.com/office/officeart/2005/8/layout/cycle1"/>
    <dgm:cxn modelId="{10540D2D-05EA-4073-9462-C1C6934028D0}" type="presParOf" srcId="{B4BCB8F3-7CA1-1D46-93D7-3CB80E3B3552}" destId="{DBD39DD4-BE65-FF4F-9150-62C4DA65B3C6}" srcOrd="2" destOrd="0" presId="urn:microsoft.com/office/officeart/2005/8/layout/cycle1"/>
    <dgm:cxn modelId="{876A1AE7-78F9-4B16-B60A-D0679F3AB80F}" type="presParOf" srcId="{B4BCB8F3-7CA1-1D46-93D7-3CB80E3B3552}" destId="{E21B7C89-61E7-BF4F-B424-37F3EB1632F4}" srcOrd="3" destOrd="0" presId="urn:microsoft.com/office/officeart/2005/8/layout/cycle1"/>
    <dgm:cxn modelId="{7DBEE9C6-7AEE-4710-B617-3AF41E77B16C}" type="presParOf" srcId="{B4BCB8F3-7CA1-1D46-93D7-3CB80E3B3552}" destId="{FFC9CAA1-1074-0245-8E30-94B9EFB599FF}" srcOrd="4" destOrd="0" presId="urn:microsoft.com/office/officeart/2005/8/layout/cycle1"/>
    <dgm:cxn modelId="{611DFE9F-5EFC-4CE9-A417-3124E1934267}" type="presParOf" srcId="{B4BCB8F3-7CA1-1D46-93D7-3CB80E3B3552}" destId="{25A7E066-E3F4-D047-9B9E-A611E15888A7}" srcOrd="5" destOrd="0" presId="urn:microsoft.com/office/officeart/2005/8/layout/cycle1"/>
    <dgm:cxn modelId="{C704C15D-6081-4B27-AD2A-88F10B5B3F07}" type="presParOf" srcId="{B4BCB8F3-7CA1-1D46-93D7-3CB80E3B3552}" destId="{5A2196AF-25E5-374C-90D6-03F7A2201BDB}" srcOrd="6" destOrd="0" presId="urn:microsoft.com/office/officeart/2005/8/layout/cycle1"/>
    <dgm:cxn modelId="{00EA6809-07D4-4B5B-AD70-146336D2B4A0}" type="presParOf" srcId="{B4BCB8F3-7CA1-1D46-93D7-3CB80E3B3552}" destId="{D24C60E9-3392-E348-B1EA-378C28F1C81D}" srcOrd="7" destOrd="0" presId="urn:microsoft.com/office/officeart/2005/8/layout/cycle1"/>
    <dgm:cxn modelId="{93A2719F-2A0E-404D-9C27-E6295946A912}" type="presParOf" srcId="{B4BCB8F3-7CA1-1D46-93D7-3CB80E3B3552}" destId="{F413A824-310A-974F-9AC3-9E8D11BB0ACD}" srcOrd="8" destOrd="0" presId="urn:microsoft.com/office/officeart/2005/8/layout/cycle1"/>
    <dgm:cxn modelId="{8C5EA01D-40DB-48AE-BACE-F9DA3BD6A8B8}" type="presParOf" srcId="{B4BCB8F3-7CA1-1D46-93D7-3CB80E3B3552}" destId="{23A5A87A-4345-5946-84D6-5C61F806691A}" srcOrd="9" destOrd="0" presId="urn:microsoft.com/office/officeart/2005/8/layout/cycle1"/>
    <dgm:cxn modelId="{3FAB91A8-C289-486B-87FD-7FB6CA9ABF79}" type="presParOf" srcId="{B4BCB8F3-7CA1-1D46-93D7-3CB80E3B3552}" destId="{5547213F-25F4-214F-82F1-7CAC9A144DC0}" srcOrd="10" destOrd="0" presId="urn:microsoft.com/office/officeart/2005/8/layout/cycle1"/>
    <dgm:cxn modelId="{6EED1472-4E1E-43A1-9409-360D4BB6785B}" type="presParOf" srcId="{B4BCB8F3-7CA1-1D46-93D7-3CB80E3B3552}" destId="{F66D8E40-9026-1646-9599-53BA75797AB8}" srcOrd="11" destOrd="0" presId="urn:microsoft.com/office/officeart/2005/8/layout/cycle1"/>
    <dgm:cxn modelId="{283A3F5B-5F57-4E7E-9183-617A7B731C80}" type="presParOf" srcId="{B4BCB8F3-7CA1-1D46-93D7-3CB80E3B3552}" destId="{3DCE0044-1EE4-FF47-9E9B-98EC0F785014}" srcOrd="12" destOrd="0" presId="urn:microsoft.com/office/officeart/2005/8/layout/cycle1"/>
    <dgm:cxn modelId="{0F7C25AA-A467-4E23-B4DA-958E2DB6C321}" type="presParOf" srcId="{B4BCB8F3-7CA1-1D46-93D7-3CB80E3B3552}" destId="{C5F25A4E-8D73-E643-996E-521ED5B939A4}" srcOrd="13" destOrd="0" presId="urn:microsoft.com/office/officeart/2005/8/layout/cycle1"/>
    <dgm:cxn modelId="{778AD265-3F9D-472B-BFA4-2F7C83B6A9A7}" type="presParOf" srcId="{B4BCB8F3-7CA1-1D46-93D7-3CB80E3B3552}" destId="{3C11903C-1DDB-4149-B53F-BF7031E0B8A3}"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EBF23-9CDC-42B0-A13B-B2A340CFEF09}">
      <dsp:nvSpPr>
        <dsp:cNvPr id="0" name=""/>
        <dsp:cNvSpPr/>
      </dsp:nvSpPr>
      <dsp:spPr>
        <a:xfrm>
          <a:off x="3179049" y="0"/>
          <a:ext cx="2606390" cy="260639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baseline="0">
              <a:solidFill>
                <a:schemeClr val="tx1"/>
              </a:solidFill>
            </a:rPr>
            <a:t>Academisch onderzoek</a:t>
          </a:r>
          <a:endParaRPr lang="nl-BE" sz="1600" kern="1200" baseline="0" dirty="0">
            <a:solidFill>
              <a:schemeClr val="tx1"/>
            </a:solidFill>
          </a:endParaRPr>
        </a:p>
      </dsp:txBody>
      <dsp:txXfrm>
        <a:off x="3830647" y="1303195"/>
        <a:ext cx="1303195" cy="1303195"/>
      </dsp:txXfrm>
    </dsp:sp>
    <dsp:sp modelId="{82C8BBED-3914-4617-A972-4F5340011E01}">
      <dsp:nvSpPr>
        <dsp:cNvPr id="0" name=""/>
        <dsp:cNvSpPr/>
      </dsp:nvSpPr>
      <dsp:spPr>
        <a:xfrm>
          <a:off x="1875854" y="2606390"/>
          <a:ext cx="2606390" cy="2606390"/>
        </a:xfrm>
        <a:prstGeom prst="triangl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baseline="0">
              <a:solidFill>
                <a:schemeClr val="tx1"/>
              </a:solidFill>
            </a:rPr>
            <a:t>Praktijk-onderzoek</a:t>
          </a:r>
          <a:endParaRPr lang="nl-BE" sz="1800" kern="1200" baseline="0" dirty="0">
            <a:solidFill>
              <a:schemeClr val="tx1"/>
            </a:solidFill>
          </a:endParaRPr>
        </a:p>
      </dsp:txBody>
      <dsp:txXfrm>
        <a:off x="2527452" y="3909585"/>
        <a:ext cx="1303195" cy="1303195"/>
      </dsp:txXfrm>
    </dsp:sp>
    <dsp:sp modelId="{09636484-F3B7-43F0-AE18-C644ACB66AB1}">
      <dsp:nvSpPr>
        <dsp:cNvPr id="0" name=""/>
        <dsp:cNvSpPr/>
      </dsp:nvSpPr>
      <dsp:spPr>
        <a:xfrm rot="10800000">
          <a:off x="3175582" y="2565652"/>
          <a:ext cx="2606390" cy="2606390"/>
        </a:xfrm>
        <a:prstGeom prst="triangl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2000" kern="1200" baseline="0">
              <a:solidFill>
                <a:schemeClr val="tx1"/>
              </a:solidFill>
            </a:rPr>
            <a:t>EIGEN PRAKTIJK</a:t>
          </a:r>
          <a:endParaRPr lang="nl-BE" sz="2000" kern="1200" baseline="0" dirty="0">
            <a:solidFill>
              <a:schemeClr val="tx1"/>
            </a:solidFill>
          </a:endParaRPr>
        </a:p>
      </dsp:txBody>
      <dsp:txXfrm rot="10800000">
        <a:off x="3827179" y="2565652"/>
        <a:ext cx="1303195" cy="1303195"/>
      </dsp:txXfrm>
    </dsp:sp>
    <dsp:sp modelId="{5EB488F7-90AE-4AAA-ABAC-1ED8DE63367A}">
      <dsp:nvSpPr>
        <dsp:cNvPr id="0" name=""/>
        <dsp:cNvSpPr/>
      </dsp:nvSpPr>
      <dsp:spPr>
        <a:xfrm>
          <a:off x="4482244" y="2606390"/>
          <a:ext cx="2606390" cy="2606390"/>
        </a:xfrm>
        <a:prstGeom prst="triangl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baseline="0" dirty="0">
              <a:solidFill>
                <a:schemeClr val="tx1"/>
              </a:solidFill>
            </a:rPr>
            <a:t>Professionele leergemeen-schappen</a:t>
          </a:r>
          <a:endParaRPr lang="nl-BE" sz="1400" kern="1200" baseline="0" dirty="0">
            <a:solidFill>
              <a:schemeClr val="tx1"/>
            </a:solidFill>
          </a:endParaRPr>
        </a:p>
        <a:p>
          <a:pPr lvl="0" algn="ctr" defTabSz="444500">
            <a:lnSpc>
              <a:spcPct val="90000"/>
            </a:lnSpc>
            <a:spcBef>
              <a:spcPct val="0"/>
            </a:spcBef>
            <a:spcAft>
              <a:spcPct val="35000"/>
            </a:spcAft>
            <a:buNone/>
          </a:pPr>
          <a:endParaRPr lang="nl-BE" sz="1200" kern="1200" dirty="0">
            <a:solidFill>
              <a:schemeClr val="tx1"/>
            </a:solidFill>
          </a:endParaRPr>
        </a:p>
      </dsp:txBody>
      <dsp:txXfrm>
        <a:off x="5133842" y="3909585"/>
        <a:ext cx="1303195" cy="1303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9A78A-A9D8-5E40-963C-8FCC34653BC9}">
      <dsp:nvSpPr>
        <dsp:cNvPr id="0" name=""/>
        <dsp:cNvSpPr/>
      </dsp:nvSpPr>
      <dsp:spPr>
        <a:xfrm>
          <a:off x="2649027" y="24657"/>
          <a:ext cx="871971" cy="87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Develop a Wondering</a:t>
          </a:r>
        </a:p>
      </dsp:txBody>
      <dsp:txXfrm>
        <a:off x="2649027" y="24657"/>
        <a:ext cx="871971" cy="871971"/>
      </dsp:txXfrm>
    </dsp:sp>
    <dsp:sp modelId="{DBD39DD4-BE65-FF4F-9150-62C4DA65B3C6}">
      <dsp:nvSpPr>
        <dsp:cNvPr id="0" name=""/>
        <dsp:cNvSpPr/>
      </dsp:nvSpPr>
      <dsp:spPr>
        <a:xfrm>
          <a:off x="597232" y="-640"/>
          <a:ext cx="3270031" cy="3270031"/>
        </a:xfrm>
        <a:prstGeom prst="circularArrow">
          <a:avLst>
            <a:gd name="adj1" fmla="val 5200"/>
            <a:gd name="adj2" fmla="val 335886"/>
            <a:gd name="adj3" fmla="val 21293354"/>
            <a:gd name="adj4" fmla="val 19766141"/>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C9CAA1-1074-0245-8E30-94B9EFB599FF}">
      <dsp:nvSpPr>
        <dsp:cNvPr id="0" name=""/>
        <dsp:cNvSpPr/>
      </dsp:nvSpPr>
      <dsp:spPr>
        <a:xfrm>
          <a:off x="3176065" y="1646714"/>
          <a:ext cx="871971" cy="87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Collect Data</a:t>
          </a:r>
        </a:p>
      </dsp:txBody>
      <dsp:txXfrm>
        <a:off x="3176065" y="1646714"/>
        <a:ext cx="871971" cy="871971"/>
      </dsp:txXfrm>
    </dsp:sp>
    <dsp:sp modelId="{25A7E066-E3F4-D047-9B9E-A611E15888A7}">
      <dsp:nvSpPr>
        <dsp:cNvPr id="0" name=""/>
        <dsp:cNvSpPr/>
      </dsp:nvSpPr>
      <dsp:spPr>
        <a:xfrm>
          <a:off x="597232" y="-640"/>
          <a:ext cx="3270031" cy="3270031"/>
        </a:xfrm>
        <a:prstGeom prst="circularArrow">
          <a:avLst>
            <a:gd name="adj1" fmla="val 5200"/>
            <a:gd name="adj2" fmla="val 335886"/>
            <a:gd name="adj3" fmla="val 4014814"/>
            <a:gd name="adj4" fmla="val 2253326"/>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4C60E9-3392-E348-B1EA-378C28F1C81D}">
      <dsp:nvSpPr>
        <dsp:cNvPr id="0" name=""/>
        <dsp:cNvSpPr/>
      </dsp:nvSpPr>
      <dsp:spPr>
        <a:xfrm>
          <a:off x="1796262" y="2649200"/>
          <a:ext cx="871971" cy="87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Analyze Data</a:t>
          </a:r>
        </a:p>
      </dsp:txBody>
      <dsp:txXfrm>
        <a:off x="1796262" y="2649200"/>
        <a:ext cx="871971" cy="871971"/>
      </dsp:txXfrm>
    </dsp:sp>
    <dsp:sp modelId="{F413A824-310A-974F-9AC3-9E8D11BB0ACD}">
      <dsp:nvSpPr>
        <dsp:cNvPr id="0" name=""/>
        <dsp:cNvSpPr/>
      </dsp:nvSpPr>
      <dsp:spPr>
        <a:xfrm>
          <a:off x="597232" y="-640"/>
          <a:ext cx="3270031" cy="3270031"/>
        </a:xfrm>
        <a:prstGeom prst="circularArrow">
          <a:avLst>
            <a:gd name="adj1" fmla="val 5200"/>
            <a:gd name="adj2" fmla="val 335886"/>
            <a:gd name="adj3" fmla="val 8210788"/>
            <a:gd name="adj4" fmla="val 6449301"/>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47213F-25F4-214F-82F1-7CAC9A144DC0}">
      <dsp:nvSpPr>
        <dsp:cNvPr id="0" name=""/>
        <dsp:cNvSpPr/>
      </dsp:nvSpPr>
      <dsp:spPr>
        <a:xfrm>
          <a:off x="470969" y="1646714"/>
          <a:ext cx="762949" cy="87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Take Action </a:t>
          </a:r>
        </a:p>
      </dsp:txBody>
      <dsp:txXfrm>
        <a:off x="470969" y="1646714"/>
        <a:ext cx="762949" cy="871971"/>
      </dsp:txXfrm>
    </dsp:sp>
    <dsp:sp modelId="{F66D8E40-9026-1646-9599-53BA75797AB8}">
      <dsp:nvSpPr>
        <dsp:cNvPr id="0" name=""/>
        <dsp:cNvSpPr/>
      </dsp:nvSpPr>
      <dsp:spPr>
        <a:xfrm>
          <a:off x="597232" y="-640"/>
          <a:ext cx="3270031" cy="3270031"/>
        </a:xfrm>
        <a:prstGeom prst="circularArrow">
          <a:avLst>
            <a:gd name="adj1" fmla="val 5200"/>
            <a:gd name="adj2" fmla="val 335886"/>
            <a:gd name="adj3" fmla="val 12297973"/>
            <a:gd name="adj4" fmla="val 10770761"/>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F25A4E-8D73-E643-996E-521ED5B939A4}">
      <dsp:nvSpPr>
        <dsp:cNvPr id="0" name=""/>
        <dsp:cNvSpPr/>
      </dsp:nvSpPr>
      <dsp:spPr>
        <a:xfrm>
          <a:off x="943496" y="24657"/>
          <a:ext cx="871971" cy="87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Share with Others</a:t>
          </a:r>
        </a:p>
      </dsp:txBody>
      <dsp:txXfrm>
        <a:off x="943496" y="24657"/>
        <a:ext cx="871971" cy="871971"/>
      </dsp:txXfrm>
    </dsp:sp>
    <dsp:sp modelId="{3C11903C-1DDB-4149-B53F-BF7031E0B8A3}">
      <dsp:nvSpPr>
        <dsp:cNvPr id="0" name=""/>
        <dsp:cNvSpPr/>
      </dsp:nvSpPr>
      <dsp:spPr>
        <a:xfrm>
          <a:off x="597232" y="-640"/>
          <a:ext cx="3270031" cy="3270031"/>
        </a:xfrm>
        <a:prstGeom prst="circularArrow">
          <a:avLst>
            <a:gd name="adj1" fmla="val 5200"/>
            <a:gd name="adj2" fmla="val 335886"/>
            <a:gd name="adj3" fmla="val 16865802"/>
            <a:gd name="adj4" fmla="val 15198312"/>
            <a:gd name="adj5" fmla="val 606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0937" tIns="45469" rIns="90937" bIns="45469" rtlCol="0"/>
          <a:lstStyle>
            <a:lvl1pPr algn="l">
              <a:defRPr sz="1200"/>
            </a:lvl1pPr>
          </a:lstStyle>
          <a:p>
            <a:r>
              <a:rPr lang="nl-BE"/>
              <a:t>Linpilcare</a:t>
            </a:r>
          </a:p>
        </p:txBody>
      </p:sp>
      <p:sp>
        <p:nvSpPr>
          <p:cNvPr id="3" name="Tijdelijke aanduiding voor datum 2"/>
          <p:cNvSpPr>
            <a:spLocks noGrp="1"/>
          </p:cNvSpPr>
          <p:nvPr>
            <p:ph type="dt" sz="quarter" idx="1"/>
          </p:nvPr>
        </p:nvSpPr>
        <p:spPr>
          <a:xfrm>
            <a:off x="3832459" y="0"/>
            <a:ext cx="2931901" cy="493395"/>
          </a:xfrm>
          <a:prstGeom prst="rect">
            <a:avLst/>
          </a:prstGeom>
        </p:spPr>
        <p:txBody>
          <a:bodyPr vert="horz" lIns="90937" tIns="45469" rIns="90937" bIns="45469" rtlCol="0"/>
          <a:lstStyle>
            <a:lvl1pPr algn="r">
              <a:defRPr sz="1200"/>
            </a:lvl1pPr>
          </a:lstStyle>
          <a:p>
            <a:fld id="{2B79B2FE-8D94-4609-9A06-AF1E27890797}" type="datetime4">
              <a:rPr lang="nl-BE" smtClean="0"/>
              <a:t>16 december 2016</a:t>
            </a:fld>
            <a:endParaRPr lang="nl-BE"/>
          </a:p>
        </p:txBody>
      </p:sp>
      <p:sp>
        <p:nvSpPr>
          <p:cNvPr id="4" name="Tijdelijke aanduiding voor voettekst 3"/>
          <p:cNvSpPr>
            <a:spLocks noGrp="1"/>
          </p:cNvSpPr>
          <p:nvPr>
            <p:ph type="ftr" sz="quarter" idx="2"/>
          </p:nvPr>
        </p:nvSpPr>
        <p:spPr>
          <a:xfrm>
            <a:off x="0" y="9372792"/>
            <a:ext cx="2931901" cy="493395"/>
          </a:xfrm>
          <a:prstGeom prst="rect">
            <a:avLst/>
          </a:prstGeom>
        </p:spPr>
        <p:txBody>
          <a:bodyPr vert="horz" lIns="90937" tIns="45469" rIns="90937" bIns="45469" rtlCol="0" anchor="b"/>
          <a:lstStyle>
            <a:lvl1pPr algn="l">
              <a:defRPr sz="1200"/>
            </a:lvl1pPr>
          </a:lstStyle>
          <a:p>
            <a:r>
              <a:rPr lang="nl-BE"/>
              <a:t>Wim Peeters</a:t>
            </a:r>
            <a:endParaRPr lang="nl-BE" dirty="0"/>
          </a:p>
        </p:txBody>
      </p:sp>
      <p:sp>
        <p:nvSpPr>
          <p:cNvPr id="5" name="Tijdelijke aanduiding voor dianummer 4"/>
          <p:cNvSpPr>
            <a:spLocks noGrp="1"/>
          </p:cNvSpPr>
          <p:nvPr>
            <p:ph type="sldNum" sz="quarter" idx="3"/>
          </p:nvPr>
        </p:nvSpPr>
        <p:spPr>
          <a:xfrm>
            <a:off x="3832459" y="9372792"/>
            <a:ext cx="2931901" cy="493395"/>
          </a:xfrm>
          <a:prstGeom prst="rect">
            <a:avLst/>
          </a:prstGeom>
        </p:spPr>
        <p:txBody>
          <a:bodyPr vert="horz" lIns="90937" tIns="45469" rIns="90937" bIns="45469" rtlCol="0" anchor="b"/>
          <a:lstStyle>
            <a:lvl1pPr algn="r">
              <a:defRPr sz="1200"/>
            </a:lvl1pPr>
          </a:lstStyle>
          <a:p>
            <a:fld id="{867658F5-B6A6-40FF-8421-58EF00377219}" type="slidenum">
              <a:rPr lang="nl-BE" smtClean="0"/>
              <a:t>‹nr.›</a:t>
            </a:fld>
            <a:endParaRPr lang="nl-BE"/>
          </a:p>
        </p:txBody>
      </p:sp>
    </p:spTree>
    <p:extLst>
      <p:ext uri="{BB962C8B-B14F-4D97-AF65-F5344CB8AC3E}">
        <p14:creationId xmlns:p14="http://schemas.microsoft.com/office/powerpoint/2010/main" val="53956043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0937" tIns="45469" rIns="90937" bIns="45469" rtlCol="0"/>
          <a:lstStyle>
            <a:lvl1pPr algn="l">
              <a:defRPr sz="1200"/>
            </a:lvl1pPr>
          </a:lstStyle>
          <a:p>
            <a:r>
              <a:rPr lang="nl-BE"/>
              <a:t>Linpilcare</a:t>
            </a:r>
          </a:p>
        </p:txBody>
      </p:sp>
      <p:sp>
        <p:nvSpPr>
          <p:cNvPr id="3" name="Tijdelijke aanduiding voor datum 2"/>
          <p:cNvSpPr>
            <a:spLocks noGrp="1"/>
          </p:cNvSpPr>
          <p:nvPr>
            <p:ph type="dt" idx="1"/>
          </p:nvPr>
        </p:nvSpPr>
        <p:spPr>
          <a:xfrm>
            <a:off x="3832459" y="0"/>
            <a:ext cx="2931901" cy="493395"/>
          </a:xfrm>
          <a:prstGeom prst="rect">
            <a:avLst/>
          </a:prstGeom>
        </p:spPr>
        <p:txBody>
          <a:bodyPr vert="horz" lIns="90937" tIns="45469" rIns="90937" bIns="45469" rtlCol="0"/>
          <a:lstStyle>
            <a:lvl1pPr algn="r">
              <a:defRPr sz="1200"/>
            </a:lvl1pPr>
          </a:lstStyle>
          <a:p>
            <a:fld id="{9104AAB9-5A60-41C2-A63B-CD0E475FAA78}" type="datetime4">
              <a:rPr lang="nl-BE" smtClean="0"/>
              <a:t>16 december 2016</a:t>
            </a:fld>
            <a:endParaRPr lang="nl-BE"/>
          </a:p>
        </p:txBody>
      </p:sp>
      <p:sp>
        <p:nvSpPr>
          <p:cNvPr id="4" name="Tijdelijke aanduiding voor dia-afbeelding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0937" tIns="45469" rIns="90937" bIns="45469" rtlCol="0" anchor="ctr"/>
          <a:lstStyle/>
          <a:p>
            <a:endParaRPr lang="nl-BE"/>
          </a:p>
        </p:txBody>
      </p:sp>
      <p:sp>
        <p:nvSpPr>
          <p:cNvPr id="5" name="Tijdelijke aanduiding voor notities 4"/>
          <p:cNvSpPr>
            <a:spLocks noGrp="1"/>
          </p:cNvSpPr>
          <p:nvPr>
            <p:ph type="body" sz="quarter" idx="3"/>
          </p:nvPr>
        </p:nvSpPr>
        <p:spPr>
          <a:xfrm>
            <a:off x="676593" y="4687253"/>
            <a:ext cx="5412740" cy="4440555"/>
          </a:xfrm>
          <a:prstGeom prst="rect">
            <a:avLst/>
          </a:prstGeom>
        </p:spPr>
        <p:txBody>
          <a:bodyPr vert="horz" lIns="90937" tIns="45469" rIns="90937" bIns="4546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2792"/>
            <a:ext cx="2931901" cy="493395"/>
          </a:xfrm>
          <a:prstGeom prst="rect">
            <a:avLst/>
          </a:prstGeom>
        </p:spPr>
        <p:txBody>
          <a:bodyPr vert="horz" lIns="90937" tIns="45469" rIns="90937" bIns="45469" rtlCol="0" anchor="b"/>
          <a:lstStyle>
            <a:lvl1pPr algn="l">
              <a:defRPr sz="1200"/>
            </a:lvl1pPr>
          </a:lstStyle>
          <a:p>
            <a:r>
              <a:rPr lang="nl-BE"/>
              <a:t>Wim Peeters</a:t>
            </a:r>
          </a:p>
        </p:txBody>
      </p:sp>
      <p:sp>
        <p:nvSpPr>
          <p:cNvPr id="7" name="Tijdelijke aanduiding voor dianummer 6"/>
          <p:cNvSpPr>
            <a:spLocks noGrp="1"/>
          </p:cNvSpPr>
          <p:nvPr>
            <p:ph type="sldNum" sz="quarter" idx="5"/>
          </p:nvPr>
        </p:nvSpPr>
        <p:spPr>
          <a:xfrm>
            <a:off x="3832459" y="9372792"/>
            <a:ext cx="2931901" cy="493395"/>
          </a:xfrm>
          <a:prstGeom prst="rect">
            <a:avLst/>
          </a:prstGeom>
        </p:spPr>
        <p:txBody>
          <a:bodyPr vert="horz" lIns="90937" tIns="45469" rIns="90937" bIns="45469" rtlCol="0" anchor="b"/>
          <a:lstStyle>
            <a:lvl1pPr algn="r">
              <a:defRPr sz="1200"/>
            </a:lvl1pPr>
          </a:lstStyle>
          <a:p>
            <a:fld id="{94B5155E-4972-4CE7-B1DF-77F91BF7334B}" type="slidenum">
              <a:rPr lang="nl-BE" smtClean="0"/>
              <a:t>‹nr.›</a:t>
            </a:fld>
            <a:endParaRPr lang="nl-BE"/>
          </a:p>
        </p:txBody>
      </p:sp>
    </p:spTree>
    <p:extLst>
      <p:ext uri="{BB962C8B-B14F-4D97-AF65-F5344CB8AC3E}">
        <p14:creationId xmlns:p14="http://schemas.microsoft.com/office/powerpoint/2010/main" val="231574209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05D16991-73F9-4ED7-BAA6-D87BC7D60D8A}"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1</a:t>
            </a:fld>
            <a:endParaRPr lang="nl-BE"/>
          </a:p>
        </p:txBody>
      </p:sp>
    </p:spTree>
    <p:extLst>
      <p:ext uri="{BB962C8B-B14F-4D97-AF65-F5344CB8AC3E}">
        <p14:creationId xmlns:p14="http://schemas.microsoft.com/office/powerpoint/2010/main" val="731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 zit recht in lijn met de feedback</a:t>
            </a:r>
            <a:r>
              <a:rPr lang="nl-BE" baseline="0" dirty="0"/>
              <a:t> gekregen van Helen Timperley.</a:t>
            </a:r>
          </a:p>
          <a:p>
            <a:r>
              <a:rPr lang="nl-BE" baseline="0" dirty="0"/>
              <a:t>Het is niet bewezen dat </a:t>
            </a:r>
            <a:r>
              <a:rPr lang="nl-BE" baseline="0" dirty="0" err="1"/>
              <a:t>bottom</a:t>
            </a:r>
            <a:r>
              <a:rPr lang="nl-BE" baseline="0" dirty="0"/>
              <a:t> up werkt. Dus een combinatie van beide lijkt het meest zinvol</a:t>
            </a:r>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3995344D-7DAD-40C3-967C-055B8B22618B}"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15</a:t>
            </a:fld>
            <a:endParaRPr lang="nl-BE"/>
          </a:p>
        </p:txBody>
      </p:sp>
    </p:spTree>
    <p:extLst>
      <p:ext uri="{BB962C8B-B14F-4D97-AF65-F5344CB8AC3E}">
        <p14:creationId xmlns:p14="http://schemas.microsoft.com/office/powerpoint/2010/main" val="54173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a:t>
            </a:r>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2F026A88-74C4-4439-B2C5-756DB04CF003}"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17</a:t>
            </a:fld>
            <a:endParaRPr lang="nl-BE"/>
          </a:p>
        </p:txBody>
      </p:sp>
    </p:spTree>
    <p:extLst>
      <p:ext uri="{BB962C8B-B14F-4D97-AF65-F5344CB8AC3E}">
        <p14:creationId xmlns:p14="http://schemas.microsoft.com/office/powerpoint/2010/main" val="346366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a:t>
            </a:r>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A2AB06D7-DA00-4835-99CD-6B6B166196CE}"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18</a:t>
            </a:fld>
            <a:endParaRPr lang="nl-BE"/>
          </a:p>
        </p:txBody>
      </p:sp>
    </p:spTree>
    <p:extLst>
      <p:ext uri="{BB962C8B-B14F-4D97-AF65-F5344CB8AC3E}">
        <p14:creationId xmlns:p14="http://schemas.microsoft.com/office/powerpoint/2010/main" val="120071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39825" y="681038"/>
            <a:ext cx="4546600" cy="3409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2597" y="4317699"/>
            <a:ext cx="5460775" cy="4090452"/>
          </a:xfrm>
          <a:prstGeom prst="rect">
            <a:avLst/>
          </a:prstGeom>
        </p:spPr>
        <p:txBody>
          <a:bodyPr lIns="90922" tIns="90922" rIns="90922" bIns="90922" anchor="t" anchorCtr="0">
            <a:noAutofit/>
          </a:bodyPr>
          <a:lstStyle/>
          <a:p>
            <a:r>
              <a:rPr lang="nl-BE"/>
              <a:t>I think this is a nice idea, maybe we should re-shape it a bit - or not? It illustrates well the difference between the academic and the practitioner research and It’s also mentioned in the list of tools nr. 13 - Quote on analogy farmers vs careful gardener, but it’s not on the Sharepoint. Is this the same as in the slide and we did in our workshop in Tartu? </a:t>
            </a:r>
            <a:r>
              <a:rPr lang="nl-BE">
                <a:solidFill>
                  <a:srgbClr val="0000FF"/>
                </a:solidFill>
              </a:rPr>
              <a:t>Yes it is… I added a bit. at least 10 min? </a:t>
            </a:r>
          </a:p>
        </p:txBody>
      </p:sp>
    </p:spTree>
    <p:extLst>
      <p:ext uri="{BB962C8B-B14F-4D97-AF65-F5344CB8AC3E}">
        <p14:creationId xmlns:p14="http://schemas.microsoft.com/office/powerpoint/2010/main" val="216922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 veel beter</a:t>
            </a:r>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E998217E-0D59-4EB3-94CE-52C0E35E55EC}"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21</a:t>
            </a:fld>
            <a:endParaRPr lang="nl-BE"/>
          </a:p>
        </p:txBody>
      </p:sp>
    </p:spTree>
    <p:extLst>
      <p:ext uri="{BB962C8B-B14F-4D97-AF65-F5344CB8AC3E}">
        <p14:creationId xmlns:p14="http://schemas.microsoft.com/office/powerpoint/2010/main" val="151042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 komt uit het CFR</a:t>
            </a:r>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EB5B461F-6DA1-42B9-AB1F-1B6EE81E76BA}"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22</a:t>
            </a:fld>
            <a:endParaRPr lang="nl-BE"/>
          </a:p>
        </p:txBody>
      </p:sp>
    </p:spTree>
    <p:extLst>
      <p:ext uri="{BB962C8B-B14F-4D97-AF65-F5344CB8AC3E}">
        <p14:creationId xmlns:p14="http://schemas.microsoft.com/office/powerpoint/2010/main" val="145894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Bijgevoegd in order </a:t>
            </a:r>
            <a:r>
              <a:rPr lang="nl-BE" dirty="0" err="1"/>
              <a:t>to</a:t>
            </a:r>
            <a:r>
              <a:rPr lang="nl-BE" dirty="0"/>
              <a:t> </a:t>
            </a:r>
            <a:r>
              <a:rPr lang="nl-BE" dirty="0" err="1"/>
              <a:t>optimize</a:t>
            </a:r>
            <a:r>
              <a:rPr lang="nl-BE" baseline="0" dirty="0"/>
              <a:t> </a:t>
            </a:r>
            <a:r>
              <a:rPr lang="nl-BE" baseline="0" dirty="0" err="1"/>
              <a:t>the</a:t>
            </a:r>
            <a:r>
              <a:rPr lang="nl-BE" baseline="0" dirty="0"/>
              <a:t> learning. Dit was een algemene bemerking van Helen bij het CFR. Het uitgangspunt is het optimaliseren van het leren en dan ga je na hoe je je praktijk optimaliseert. De vraag moet ook een link hebben met het leren en niet onmiddellijk met de praktijk van de leraar. (eerst het leren daarna de praktijk)</a:t>
            </a:r>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01CD52EC-3178-4B3B-88AA-E775D7107559}"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23</a:t>
            </a:fld>
            <a:endParaRPr lang="nl-BE"/>
          </a:p>
        </p:txBody>
      </p:sp>
    </p:spTree>
    <p:extLst>
      <p:ext uri="{BB962C8B-B14F-4D97-AF65-F5344CB8AC3E}">
        <p14:creationId xmlns:p14="http://schemas.microsoft.com/office/powerpoint/2010/main" val="133704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Schitterend</a:t>
            </a:r>
            <a:r>
              <a:rPr lang="nl-NL" baseline="0" dirty="0"/>
              <a:t> geherstructureerd. Dank hiervoor</a:t>
            </a:r>
            <a:endParaRPr lang="nl-NL"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6BAC2157-BBF7-4E48-B701-405877DB7369}"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25</a:t>
            </a:fld>
            <a:endParaRPr lang="nl-BE"/>
          </a:p>
        </p:txBody>
      </p:sp>
    </p:spTree>
    <p:extLst>
      <p:ext uri="{BB962C8B-B14F-4D97-AF65-F5344CB8AC3E}">
        <p14:creationId xmlns:p14="http://schemas.microsoft.com/office/powerpoint/2010/main" val="388209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 dank hiervoor. Volgens</a:t>
            </a:r>
            <a:r>
              <a:rPr lang="nl-BE" baseline="0" dirty="0"/>
              <a:t> mij staat dit zo duidelijk niet in het CFR. Rutger en Willem kijken jullie dit eens na?</a:t>
            </a:r>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B5900897-D1B4-48E5-B445-E4E255511D6B}"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26</a:t>
            </a:fld>
            <a:endParaRPr lang="nl-BE"/>
          </a:p>
        </p:txBody>
      </p:sp>
    </p:spTree>
    <p:extLst>
      <p:ext uri="{BB962C8B-B14F-4D97-AF65-F5344CB8AC3E}">
        <p14:creationId xmlns:p14="http://schemas.microsoft.com/office/powerpoint/2010/main" val="36238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 veel duidelijker.</a:t>
            </a:r>
            <a:r>
              <a:rPr lang="nl-BE" baseline="0" dirty="0"/>
              <a:t> Dank hiervoor.</a:t>
            </a:r>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54527D5F-F002-4D87-83B7-4822CDF041CF}"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27</a:t>
            </a:fld>
            <a:endParaRPr lang="nl-BE"/>
          </a:p>
        </p:txBody>
      </p:sp>
    </p:spTree>
    <p:extLst>
      <p:ext uri="{BB962C8B-B14F-4D97-AF65-F5344CB8AC3E}">
        <p14:creationId xmlns:p14="http://schemas.microsoft.com/office/powerpoint/2010/main" val="70318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Dank voor de directe en duidelijke intro!</a:t>
            </a:r>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C5C04687-A45B-4B37-81C3-5148E7C8D6D5}"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3</a:t>
            </a:fld>
            <a:endParaRPr lang="nl-BE"/>
          </a:p>
        </p:txBody>
      </p:sp>
    </p:spTree>
    <p:extLst>
      <p:ext uri="{BB962C8B-B14F-4D97-AF65-F5344CB8AC3E}">
        <p14:creationId xmlns:p14="http://schemas.microsoft.com/office/powerpoint/2010/main" val="393016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Welcome</a:t>
            </a:r>
            <a:r>
              <a:rPr lang="nl-BE" dirty="0"/>
              <a:t> on </a:t>
            </a:r>
            <a:r>
              <a:rPr lang="nl-BE" dirty="0" err="1"/>
              <a:t>our</a:t>
            </a:r>
            <a:r>
              <a:rPr lang="nl-BE" dirty="0"/>
              <a:t> way? </a:t>
            </a:r>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C7522629-2048-4BCA-9BD0-7811B5992394}"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28</a:t>
            </a:fld>
            <a:endParaRPr lang="nl-BE"/>
          </a:p>
        </p:txBody>
      </p:sp>
    </p:spTree>
    <p:extLst>
      <p:ext uri="{BB962C8B-B14F-4D97-AF65-F5344CB8AC3E}">
        <p14:creationId xmlns:p14="http://schemas.microsoft.com/office/powerpoint/2010/main" val="125515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74365690-0DDB-4AF9-B76A-8EC965BD25D5}"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34</a:t>
            </a:fld>
            <a:endParaRPr lang="nl-BE"/>
          </a:p>
        </p:txBody>
      </p:sp>
    </p:spTree>
    <p:extLst>
      <p:ext uri="{BB962C8B-B14F-4D97-AF65-F5344CB8AC3E}">
        <p14:creationId xmlns:p14="http://schemas.microsoft.com/office/powerpoint/2010/main" val="199416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9E5D1E4D-FAEA-4D70-A512-E812874F848B}"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39</a:t>
            </a:fld>
            <a:endParaRPr lang="nl-BE"/>
          </a:p>
        </p:txBody>
      </p:sp>
    </p:spTree>
    <p:extLst>
      <p:ext uri="{BB962C8B-B14F-4D97-AF65-F5344CB8AC3E}">
        <p14:creationId xmlns:p14="http://schemas.microsoft.com/office/powerpoint/2010/main" val="106881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F121CB3E-09A6-4CB5-BE72-0C85299F223C}"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4</a:t>
            </a:fld>
            <a:endParaRPr lang="nl-BE"/>
          </a:p>
        </p:txBody>
      </p:sp>
    </p:spTree>
    <p:extLst>
      <p:ext uri="{BB962C8B-B14F-4D97-AF65-F5344CB8AC3E}">
        <p14:creationId xmlns:p14="http://schemas.microsoft.com/office/powerpoint/2010/main" val="325611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ok</a:t>
            </a:r>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AD94B2EC-C149-407E-A9D8-C37C1C9C84CC}"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6</a:t>
            </a:fld>
            <a:endParaRPr lang="nl-BE"/>
          </a:p>
        </p:txBody>
      </p:sp>
    </p:spTree>
    <p:extLst>
      <p:ext uri="{BB962C8B-B14F-4D97-AF65-F5344CB8AC3E}">
        <p14:creationId xmlns:p14="http://schemas.microsoft.com/office/powerpoint/2010/main" val="313119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FBADACE9-1ADF-4D4E-A092-18598C094A9D}"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7</a:t>
            </a:fld>
            <a:endParaRPr lang="nl-BE"/>
          </a:p>
        </p:txBody>
      </p:sp>
    </p:spTree>
    <p:extLst>
      <p:ext uri="{BB962C8B-B14F-4D97-AF65-F5344CB8AC3E}">
        <p14:creationId xmlns:p14="http://schemas.microsoft.com/office/powerpoint/2010/main" val="149736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Professional development heb ik vervangen door professional learning. Development is iets wat door iemand anders aangebracht wordt en wat</a:t>
            </a:r>
            <a:r>
              <a:rPr lang="nl-BE" baseline="0" dirty="0"/>
              <a:t> de leraar uitvoert, professional learning is iets wat de leraar zelf doet vanuit zijn eigen noden</a:t>
            </a:r>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80CA6481-B27A-4B02-B640-351F46423824}"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9</a:t>
            </a:fld>
            <a:endParaRPr lang="nl-BE"/>
          </a:p>
        </p:txBody>
      </p:sp>
    </p:spTree>
    <p:extLst>
      <p:ext uri="{BB962C8B-B14F-4D97-AF65-F5344CB8AC3E}">
        <p14:creationId xmlns:p14="http://schemas.microsoft.com/office/powerpoint/2010/main" val="92284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beter dan het</a:t>
            </a:r>
            <a:r>
              <a:rPr lang="nl-NL" baseline="0" dirty="0"/>
              <a:t> schema - dank</a:t>
            </a:r>
            <a:endParaRPr lang="nl-NL"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57C284CA-BC49-4C93-AB49-A7AEC05152C1}"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11</a:t>
            </a:fld>
            <a:endParaRPr lang="nl-BE"/>
          </a:p>
        </p:txBody>
      </p:sp>
    </p:spTree>
    <p:extLst>
      <p:ext uri="{BB962C8B-B14F-4D97-AF65-F5344CB8AC3E}">
        <p14:creationId xmlns:p14="http://schemas.microsoft.com/office/powerpoint/2010/main" val="83392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F0E66DC3-EDAD-42C2-B3EB-BAAE96C6BE78}"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13</a:t>
            </a:fld>
            <a:endParaRPr lang="nl-BE"/>
          </a:p>
        </p:txBody>
      </p:sp>
    </p:spTree>
    <p:extLst>
      <p:ext uri="{BB962C8B-B14F-4D97-AF65-F5344CB8AC3E}">
        <p14:creationId xmlns:p14="http://schemas.microsoft.com/office/powerpoint/2010/main" val="91622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hier geldt dat de kleine lettertjes niet leesbaar zullen zijn. Maar</a:t>
            </a:r>
            <a:r>
              <a:rPr lang="nl-NL" baseline="0" dirty="0"/>
              <a:t> je kunt aangeven dat er allerlei cycli voor praktijkonderzoek te vinden zijn.</a:t>
            </a:r>
          </a:p>
          <a:p>
            <a:r>
              <a:rPr lang="nl-NL" baseline="0" dirty="0"/>
              <a:t>Ik begrijp niet wat het kruisje betekent, Het betekende dat er nog veel meer cycli zijn en dat dit maar twee voorbeelden zijn. Drie puntjes zal wel duidelijker zijn denk ik</a:t>
            </a:r>
            <a:endParaRPr lang="nl-NL" dirty="0"/>
          </a:p>
        </p:txBody>
      </p:sp>
      <p:sp>
        <p:nvSpPr>
          <p:cNvPr id="4" name="Tijdelijke aanduiding voor koptekst 3"/>
          <p:cNvSpPr>
            <a:spLocks noGrp="1"/>
          </p:cNvSpPr>
          <p:nvPr>
            <p:ph type="hdr" sz="quarter" idx="10"/>
          </p:nvPr>
        </p:nvSpPr>
        <p:spPr/>
        <p:txBody>
          <a:bodyPr/>
          <a:lstStyle/>
          <a:p>
            <a:r>
              <a:rPr lang="nl-BE"/>
              <a:t>Linpilcare</a:t>
            </a:r>
          </a:p>
        </p:txBody>
      </p:sp>
      <p:sp>
        <p:nvSpPr>
          <p:cNvPr id="5" name="Tijdelijke aanduiding voor datum 4"/>
          <p:cNvSpPr>
            <a:spLocks noGrp="1"/>
          </p:cNvSpPr>
          <p:nvPr>
            <p:ph type="dt" idx="11"/>
          </p:nvPr>
        </p:nvSpPr>
        <p:spPr/>
        <p:txBody>
          <a:bodyPr/>
          <a:lstStyle/>
          <a:p>
            <a:fld id="{A90CFFEF-AE42-41EB-BA77-70DDBF407D35}" type="datetime4">
              <a:rPr lang="nl-BE" smtClean="0"/>
              <a:t>16 december 2016</a:t>
            </a:fld>
            <a:endParaRPr lang="nl-BE"/>
          </a:p>
        </p:txBody>
      </p:sp>
      <p:sp>
        <p:nvSpPr>
          <p:cNvPr id="6" name="Tijdelijke aanduiding voor voettekst 5"/>
          <p:cNvSpPr>
            <a:spLocks noGrp="1"/>
          </p:cNvSpPr>
          <p:nvPr>
            <p:ph type="ftr" sz="quarter" idx="12"/>
          </p:nvPr>
        </p:nvSpPr>
        <p:spPr/>
        <p:txBody>
          <a:bodyPr/>
          <a:lstStyle/>
          <a:p>
            <a:r>
              <a:rPr lang="nl-BE"/>
              <a:t>Wim Peeters</a:t>
            </a:r>
          </a:p>
        </p:txBody>
      </p:sp>
      <p:sp>
        <p:nvSpPr>
          <p:cNvPr id="7" name="Tijdelijke aanduiding voor dianummer 6"/>
          <p:cNvSpPr>
            <a:spLocks noGrp="1"/>
          </p:cNvSpPr>
          <p:nvPr>
            <p:ph type="sldNum" sz="quarter" idx="13"/>
          </p:nvPr>
        </p:nvSpPr>
        <p:spPr/>
        <p:txBody>
          <a:bodyPr/>
          <a:lstStyle/>
          <a:p>
            <a:fld id="{94B5155E-4972-4CE7-B1DF-77F91BF7334B}" type="slidenum">
              <a:rPr lang="nl-BE" smtClean="0"/>
              <a:t>14</a:t>
            </a:fld>
            <a:endParaRPr lang="nl-BE"/>
          </a:p>
        </p:txBody>
      </p:sp>
    </p:spTree>
    <p:extLst>
      <p:ext uri="{BB962C8B-B14F-4D97-AF65-F5344CB8AC3E}">
        <p14:creationId xmlns:p14="http://schemas.microsoft.com/office/powerpoint/2010/main" val="3726360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defRPr>
                <a:latin typeface="Trebuchet MS" panose="020B0603020202020204" pitchFamily="34" charset="0"/>
              </a:defRPr>
            </a:lvl1pPr>
          </a:lstStyle>
          <a:p>
            <a:r>
              <a:rPr lang="nl-NL"/>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dirty="0"/>
          </a:p>
        </p:txBody>
      </p:sp>
      <p:pic>
        <p:nvPicPr>
          <p:cNvPr id="4" name="Afbeelding 3"/>
          <p:cNvPicPr>
            <a:picLocks noChangeAspect="1"/>
          </p:cNvPicPr>
          <p:nvPr userDrawn="1"/>
        </p:nvPicPr>
        <p:blipFill rotWithShape="1">
          <a:blip r:embed="rId2">
            <a:extLst>
              <a:ext uri="{28A0092B-C50C-407E-A947-70E740481C1C}">
                <a14:useLocalDpi xmlns:a14="http://schemas.microsoft.com/office/drawing/2010/main" val="0"/>
              </a:ext>
            </a:extLst>
          </a:blip>
          <a:srcRect l="12042" b="6939"/>
          <a:stretch/>
        </p:blipFill>
        <p:spPr>
          <a:xfrm>
            <a:off x="-33486" y="-171400"/>
            <a:ext cx="5532105" cy="2333575"/>
          </a:xfrm>
          <a:prstGeom prst="rect">
            <a:avLst/>
          </a:prstGeom>
        </p:spPr>
      </p:pic>
      <p:pic>
        <p:nvPicPr>
          <p:cNvPr id="9" name="Afbeelding 8"/>
          <p:cNvPicPr>
            <a:picLocks noChangeAspect="1"/>
          </p:cNvPicPr>
          <p:nvPr userDrawn="1"/>
        </p:nvPicPr>
        <p:blipFill rotWithShape="1">
          <a:blip r:embed="rId3">
            <a:extLst>
              <a:ext uri="{28A0092B-C50C-407E-A947-70E740481C1C}">
                <a14:useLocalDpi xmlns:a14="http://schemas.microsoft.com/office/drawing/2010/main" val="0"/>
              </a:ext>
            </a:extLst>
          </a:blip>
          <a:srcRect b="14522"/>
          <a:stretch/>
        </p:blipFill>
        <p:spPr>
          <a:xfrm>
            <a:off x="7934595" y="4756993"/>
            <a:ext cx="1585097" cy="2119214"/>
          </a:xfrm>
          <a:prstGeom prst="rect">
            <a:avLst/>
          </a:prstGeom>
        </p:spPr>
      </p:pic>
    </p:spTree>
    <p:extLst>
      <p:ext uri="{BB962C8B-B14F-4D97-AF65-F5344CB8AC3E}">
        <p14:creationId xmlns:p14="http://schemas.microsoft.com/office/powerpoint/2010/main" val="131657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Afbeelding">
    <p:spTree>
      <p:nvGrpSpPr>
        <p:cNvPr id="1" name=""/>
        <p:cNvGrpSpPr/>
        <p:nvPr/>
      </p:nvGrpSpPr>
      <p:grpSpPr>
        <a:xfrm>
          <a:off x="0" y="0"/>
          <a:ext cx="0" cy="0"/>
          <a:chOff x="0" y="0"/>
          <a:chExt cx="0" cy="0"/>
        </a:xfrm>
      </p:grpSpPr>
      <p:pic>
        <p:nvPicPr>
          <p:cNvPr id="308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 y="0"/>
            <a:ext cx="9281095" cy="69393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userDrawn="1"/>
        </p:nvPicPr>
        <p:blipFill rotWithShape="1">
          <a:blip r:embed="rId3">
            <a:extLst>
              <a:ext uri="{28A0092B-C50C-407E-A947-70E740481C1C}">
                <a14:useLocalDpi xmlns:a14="http://schemas.microsoft.com/office/drawing/2010/main" val="0"/>
              </a:ext>
            </a:extLst>
          </a:blip>
          <a:srcRect l="12139"/>
          <a:stretch/>
        </p:blipFill>
        <p:spPr>
          <a:xfrm>
            <a:off x="5918977" y="-99392"/>
            <a:ext cx="3332402" cy="1512168"/>
          </a:xfrm>
          <a:prstGeom prst="rect">
            <a:avLst/>
          </a:prstGeom>
        </p:spPr>
      </p:pic>
    </p:spTree>
    <p:extLst>
      <p:ext uri="{BB962C8B-B14F-4D97-AF65-F5344CB8AC3E}">
        <p14:creationId xmlns:p14="http://schemas.microsoft.com/office/powerpoint/2010/main" val="290646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Afbeeldin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36" t="5960" r="8561"/>
          <a:stretch/>
        </p:blipFill>
        <p:spPr bwMode="auto">
          <a:xfrm>
            <a:off x="-28575" y="-1"/>
            <a:ext cx="9172575" cy="694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userDrawn="1"/>
        </p:nvPicPr>
        <p:blipFill rotWithShape="1">
          <a:blip r:embed="rId3">
            <a:extLst>
              <a:ext uri="{28A0092B-C50C-407E-A947-70E740481C1C}">
                <a14:useLocalDpi xmlns:a14="http://schemas.microsoft.com/office/drawing/2010/main" val="0"/>
              </a:ext>
            </a:extLst>
          </a:blip>
          <a:srcRect l="12139"/>
          <a:stretch/>
        </p:blipFill>
        <p:spPr>
          <a:xfrm>
            <a:off x="5724128" y="5349602"/>
            <a:ext cx="3332402" cy="1512168"/>
          </a:xfrm>
          <a:prstGeom prst="rect">
            <a:avLst/>
          </a:prstGeom>
        </p:spPr>
      </p:pic>
    </p:spTree>
    <p:extLst>
      <p:ext uri="{BB962C8B-B14F-4D97-AF65-F5344CB8AC3E}">
        <p14:creationId xmlns:p14="http://schemas.microsoft.com/office/powerpoint/2010/main" val="428193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lleen titel of object">
    <p:spTree>
      <p:nvGrpSpPr>
        <p:cNvPr id="1" name=""/>
        <p:cNvGrpSpPr/>
        <p:nvPr/>
      </p:nvGrpSpPr>
      <p:grpSpPr>
        <a:xfrm>
          <a:off x="0" y="0"/>
          <a:ext cx="0" cy="0"/>
          <a:chOff x="0" y="0"/>
          <a:chExt cx="0" cy="0"/>
        </a:xfrm>
      </p:grpSpPr>
      <p:pic>
        <p:nvPicPr>
          <p:cNvPr id="2050" name="Picture 2" descr="\\atlas.vsko.be\Fotodatabase\2012-02-16 't Grafiekje Tongerlo\_MG_657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361627" y="-2927"/>
            <a:ext cx="4343722" cy="648945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inhoud 12"/>
          <p:cNvSpPr>
            <a:spLocks noGrp="1"/>
          </p:cNvSpPr>
          <p:nvPr>
            <p:ph sz="quarter" idx="13"/>
          </p:nvPr>
        </p:nvSpPr>
        <p:spPr>
          <a:xfrm>
            <a:off x="4705348" y="634504"/>
            <a:ext cx="4043115" cy="5040312"/>
          </a:xfrm>
        </p:spPr>
        <p:txBody>
          <a:bodyPr/>
          <a:lstStyle>
            <a:lvl1pPr>
              <a:defRPr>
                <a:solidFill>
                  <a:schemeClr val="tx1"/>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46937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lleen titel of object">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2353" r="4871"/>
          <a:stretch/>
        </p:blipFill>
        <p:spPr>
          <a:xfrm>
            <a:off x="4411875" y="-8389"/>
            <a:ext cx="4741649" cy="5021565"/>
          </a:xfrm>
          <a:prstGeom prst="rect">
            <a:avLst/>
          </a:prstGeom>
        </p:spPr>
      </p:pic>
      <p:sp>
        <p:nvSpPr>
          <p:cNvPr id="12" name="Tijdelijke aanduiding voor inhoud 12"/>
          <p:cNvSpPr>
            <a:spLocks noGrp="1"/>
          </p:cNvSpPr>
          <p:nvPr>
            <p:ph sz="quarter" idx="13"/>
          </p:nvPr>
        </p:nvSpPr>
        <p:spPr>
          <a:xfrm>
            <a:off x="360000" y="788528"/>
            <a:ext cx="3923968" cy="5040312"/>
          </a:xfrm>
        </p:spPr>
        <p:txBody>
          <a:bodyPr/>
          <a:lstStyle>
            <a:lvl1pPr>
              <a:defRPr>
                <a:solidFill>
                  <a:schemeClr val="tx1"/>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48636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lleen titel of object">
    <p:spTree>
      <p:nvGrpSpPr>
        <p:cNvPr id="1" name=""/>
        <p:cNvGrpSpPr/>
        <p:nvPr/>
      </p:nvGrpSpPr>
      <p:grpSpPr>
        <a:xfrm>
          <a:off x="0" y="0"/>
          <a:ext cx="0" cy="0"/>
          <a:chOff x="0" y="0"/>
          <a:chExt cx="0" cy="0"/>
        </a:xfrm>
      </p:grpSpPr>
      <p:pic>
        <p:nvPicPr>
          <p:cNvPr id="1026" name="Picture 2" descr="\\atlas.vsko.be\Fotodatabase\2014-03-27 Brugge\imma-vertic-int-1F4C791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628" y="0"/>
            <a:ext cx="4206213" cy="630932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jdelijke aanduiding voor inhoud 12"/>
          <p:cNvSpPr>
            <a:spLocks noGrp="1"/>
          </p:cNvSpPr>
          <p:nvPr>
            <p:ph sz="quarter" idx="13"/>
          </p:nvPr>
        </p:nvSpPr>
        <p:spPr>
          <a:xfrm>
            <a:off x="4645099" y="634504"/>
            <a:ext cx="3743325" cy="5040312"/>
          </a:xfrm>
        </p:spPr>
        <p:txBody>
          <a:bodyPr/>
          <a:lstStyle>
            <a:lvl1pPr>
              <a:defRPr>
                <a:solidFill>
                  <a:schemeClr val="tx1"/>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40394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Alleen titel of object">
    <p:spTree>
      <p:nvGrpSpPr>
        <p:cNvPr id="1" name=""/>
        <p:cNvGrpSpPr/>
        <p:nvPr/>
      </p:nvGrpSpPr>
      <p:grpSpPr>
        <a:xfrm>
          <a:off x="0" y="0"/>
          <a:ext cx="0" cy="0"/>
          <a:chOff x="0" y="0"/>
          <a:chExt cx="0" cy="0"/>
        </a:xfrm>
      </p:grpSpPr>
      <p:sp>
        <p:nvSpPr>
          <p:cNvPr id="13" name="Tijdelijke aanduiding voor inhoud 12"/>
          <p:cNvSpPr>
            <a:spLocks noGrp="1"/>
          </p:cNvSpPr>
          <p:nvPr>
            <p:ph sz="quarter" idx="13"/>
          </p:nvPr>
        </p:nvSpPr>
        <p:spPr>
          <a:xfrm>
            <a:off x="4716016" y="634504"/>
            <a:ext cx="3672408" cy="5040312"/>
          </a:xfrm>
        </p:spPr>
        <p:txBody>
          <a:bodyPr/>
          <a:lstStyle>
            <a:lvl1pPr>
              <a:defRPr>
                <a:solidFill>
                  <a:schemeClr val="tx1"/>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2768" y="-13296"/>
            <a:ext cx="4263082" cy="6394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25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endParaRPr lang="nl-BE" dirty="0"/>
          </a:p>
        </p:txBody>
      </p:sp>
      <p:sp>
        <p:nvSpPr>
          <p:cNvPr id="3" name="Tijdelijke aanduiding voor inhoud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074983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230716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Vrag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Trebuchet MS" panose="020B0603020202020204" pitchFamily="34" charset="0"/>
              </a:defRPr>
            </a:lvl1pPr>
          </a:lstStyle>
          <a:p>
            <a:r>
              <a:rPr lang="nl-NL" dirty="0"/>
              <a:t>Vragen</a:t>
            </a:r>
            <a:endParaRPr lang="nl-BE" dirty="0"/>
          </a:p>
        </p:txBody>
      </p:sp>
      <p:pic>
        <p:nvPicPr>
          <p:cNvPr id="7174" name="Picture 6" descr="http://zwibbler.com/posti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7904" y="2114790"/>
            <a:ext cx="1924050" cy="21050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hthoek 8"/>
          <p:cNvSpPr/>
          <p:nvPr userDrawn="1"/>
        </p:nvSpPr>
        <p:spPr>
          <a:xfrm rot="21407866">
            <a:off x="4220928" y="2339008"/>
            <a:ext cx="898003" cy="1938992"/>
          </a:xfrm>
          <a:prstGeom prst="rect">
            <a:avLst/>
          </a:prstGeom>
          <a:noFill/>
        </p:spPr>
        <p:txBody>
          <a:bodyPr wrap="none" lIns="91440" tIns="45720" rIns="91440" bIns="45720">
            <a:spAutoFit/>
          </a:bodyPr>
          <a:lstStyle/>
          <a:p>
            <a:pPr algn="ctr"/>
            <a:r>
              <a:rPr lang="nl-NL" sz="12000" b="0" cap="none" spc="0" dirty="0">
                <a:ln>
                  <a:noFill/>
                </a:ln>
                <a:solidFill>
                  <a:srgbClr val="990099"/>
                </a:solidFill>
                <a:effectLst/>
              </a:rPr>
              <a:t>?</a:t>
            </a:r>
          </a:p>
        </p:txBody>
      </p:sp>
      <p:pic>
        <p:nvPicPr>
          <p:cNvPr id="13" name="Picture 6" descr="http://zwibbler.com/posti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304094">
            <a:off x="6549550" y="2250483"/>
            <a:ext cx="1924050" cy="210502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hthoek 13"/>
          <p:cNvSpPr/>
          <p:nvPr userDrawn="1"/>
        </p:nvSpPr>
        <p:spPr>
          <a:xfrm rot="1111960">
            <a:off x="7062574" y="2474701"/>
            <a:ext cx="898003" cy="1938992"/>
          </a:xfrm>
          <a:prstGeom prst="rect">
            <a:avLst/>
          </a:prstGeom>
          <a:noFill/>
        </p:spPr>
        <p:txBody>
          <a:bodyPr wrap="none" lIns="91440" tIns="45720" rIns="91440" bIns="45720">
            <a:spAutoFit/>
          </a:bodyPr>
          <a:lstStyle/>
          <a:p>
            <a:pPr algn="ctr"/>
            <a:r>
              <a:rPr lang="nl-NL" sz="12000" b="0" cap="none" spc="0" dirty="0">
                <a:ln>
                  <a:noFill/>
                </a:ln>
                <a:solidFill>
                  <a:srgbClr val="990099"/>
                </a:solidFill>
                <a:effectLst/>
              </a:rPr>
              <a:t>?</a:t>
            </a:r>
          </a:p>
        </p:txBody>
      </p:sp>
      <p:pic>
        <p:nvPicPr>
          <p:cNvPr id="15" name="Picture 6" descr="http://zwibbler.com/posti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05358">
            <a:off x="1036722" y="2376682"/>
            <a:ext cx="1924050" cy="210502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hthoek 15"/>
          <p:cNvSpPr/>
          <p:nvPr userDrawn="1"/>
        </p:nvSpPr>
        <p:spPr>
          <a:xfrm rot="20313224">
            <a:off x="1549746" y="2600900"/>
            <a:ext cx="898003" cy="1938992"/>
          </a:xfrm>
          <a:prstGeom prst="rect">
            <a:avLst/>
          </a:prstGeom>
          <a:noFill/>
        </p:spPr>
        <p:txBody>
          <a:bodyPr wrap="none" lIns="91440" tIns="45720" rIns="91440" bIns="45720">
            <a:spAutoFit/>
          </a:bodyPr>
          <a:lstStyle/>
          <a:p>
            <a:pPr algn="ctr"/>
            <a:r>
              <a:rPr lang="nl-NL" sz="12000" b="0" cap="none" spc="0" dirty="0">
                <a:ln>
                  <a:noFill/>
                </a:ln>
                <a:solidFill>
                  <a:srgbClr val="990099"/>
                </a:solidFill>
                <a:effectLst/>
              </a:rPr>
              <a:t>?</a:t>
            </a:r>
          </a:p>
        </p:txBody>
      </p:sp>
    </p:spTree>
    <p:extLst>
      <p:ext uri="{BB962C8B-B14F-4D97-AF65-F5344CB8AC3E}">
        <p14:creationId xmlns:p14="http://schemas.microsoft.com/office/powerpoint/2010/main" val="4006524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Alleen titel of object">
    <p:spTree>
      <p:nvGrpSpPr>
        <p:cNvPr id="1" name=""/>
        <p:cNvGrpSpPr/>
        <p:nvPr/>
      </p:nvGrpSpPr>
      <p:grpSpPr>
        <a:xfrm>
          <a:off x="0" y="0"/>
          <a:ext cx="0" cy="0"/>
          <a:chOff x="0" y="0"/>
          <a:chExt cx="0" cy="0"/>
        </a:xfrm>
      </p:grpSpPr>
      <p:sp>
        <p:nvSpPr>
          <p:cNvPr id="13" name="Tijdelijke aanduiding voor inhoud 12"/>
          <p:cNvSpPr>
            <a:spLocks noGrp="1"/>
          </p:cNvSpPr>
          <p:nvPr>
            <p:ph sz="quarter" idx="13" hasCustomPrompt="1"/>
          </p:nvPr>
        </p:nvSpPr>
        <p:spPr>
          <a:xfrm>
            <a:off x="1187624" y="3212976"/>
            <a:ext cx="6984776" cy="2434456"/>
          </a:xfrm>
        </p:spPr>
        <p:txBody>
          <a:bodyPr/>
          <a:lstStyle>
            <a:lvl1pPr marL="0" indent="0">
              <a:buFont typeface="Arial" panose="020B0604020202020204" pitchFamily="34" charset="0"/>
              <a:buNone/>
              <a:defRPr baseline="0">
                <a:solidFill>
                  <a:schemeClr val="tx1"/>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BE" dirty="0"/>
              <a:t>Naam, e-mail en telefoonnummer</a:t>
            </a:r>
          </a:p>
        </p:txBody>
      </p:sp>
      <p:pic>
        <p:nvPicPr>
          <p:cNvPr id="8194" name="Picture 2" descr="http://www.healthalliance.co.nz/portals/0/Images/Services/contac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3808" y="620688"/>
            <a:ext cx="4032448" cy="21802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880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rebuchet MS" panose="020B0603020202020204" pitchFamily="34" charset="0"/>
              </a:defRPr>
            </a:lvl1pPr>
          </a:lstStyle>
          <a:p>
            <a:r>
              <a:rPr lang="nl-NL"/>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tx1"/>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40820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rebuchet MS" panose="020B0603020202020204" pitchFamily="34"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457200" y="1600201"/>
            <a:ext cx="4038600" cy="4525963"/>
          </a:xfrm>
        </p:spPr>
        <p:txBody>
          <a:bodyPr/>
          <a:lstStyle>
            <a:lvl1pPr>
              <a:defRPr sz="2800">
                <a:solidFill>
                  <a:schemeClr val="tx1"/>
                </a:solidFill>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648200" y="1600201"/>
            <a:ext cx="4038600" cy="4525963"/>
          </a:xfrm>
        </p:spPr>
        <p:txBody>
          <a:bodyPr/>
          <a:lstStyle>
            <a:lvl1pPr>
              <a:defRPr sz="2800">
                <a:solidFill>
                  <a:schemeClr val="tx1"/>
                </a:solidFill>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46292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rebuchet MS" panose="020B0603020202020204" pitchFamily="34" charset="0"/>
              </a:defRPr>
            </a:lvl1pPr>
          </a:lstStyle>
          <a:p>
            <a:r>
              <a:rPr lang="nl-NL"/>
              <a:t>Klik om de stijl te bewerken</a:t>
            </a:r>
            <a:endParaRPr lang="nl-BE" dirty="0"/>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solidFill>
                  <a:schemeClr val="tx1"/>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solidFill>
                  <a:schemeClr val="tx1"/>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68759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rebuchet MS" panose="020B0603020202020204" pitchFamily="34" charset="0"/>
              </a:defRPr>
            </a:lvl1pPr>
          </a:lstStyle>
          <a:p>
            <a:r>
              <a:rPr lang="nl-NL"/>
              <a:t>Klik om de stijl te bewerken</a:t>
            </a:r>
            <a:endParaRPr lang="nl-BE" dirty="0"/>
          </a:p>
        </p:txBody>
      </p:sp>
    </p:spTree>
    <p:extLst>
      <p:ext uri="{BB962C8B-B14F-4D97-AF65-F5344CB8AC3E}">
        <p14:creationId xmlns:p14="http://schemas.microsoft.com/office/powerpoint/2010/main" val="316544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Afbeelding">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r="11761"/>
          <a:stretch/>
        </p:blipFill>
        <p:spPr>
          <a:xfrm>
            <a:off x="2" y="0"/>
            <a:ext cx="9163048" cy="6877050"/>
          </a:xfrm>
          <a:prstGeom prst="rect">
            <a:avLst/>
          </a:prstGeom>
        </p:spPr>
      </p:pic>
      <p:pic>
        <p:nvPicPr>
          <p:cNvPr id="2" name="Afbeelding 1"/>
          <p:cNvPicPr>
            <a:picLocks noChangeAspect="1"/>
          </p:cNvPicPr>
          <p:nvPr userDrawn="1"/>
        </p:nvPicPr>
        <p:blipFill rotWithShape="1">
          <a:blip r:embed="rId3">
            <a:extLst>
              <a:ext uri="{28A0092B-C50C-407E-A947-70E740481C1C}">
                <a14:useLocalDpi xmlns:a14="http://schemas.microsoft.com/office/drawing/2010/main" val="0"/>
              </a:ext>
            </a:extLst>
          </a:blip>
          <a:srcRect l="12139"/>
          <a:stretch/>
        </p:blipFill>
        <p:spPr>
          <a:xfrm>
            <a:off x="107504" y="3660"/>
            <a:ext cx="3332402" cy="1512168"/>
          </a:xfrm>
          <a:prstGeom prst="rect">
            <a:avLst/>
          </a:prstGeom>
        </p:spPr>
      </p:pic>
    </p:spTree>
    <p:extLst>
      <p:ext uri="{BB962C8B-B14F-4D97-AF65-F5344CB8AC3E}">
        <p14:creationId xmlns:p14="http://schemas.microsoft.com/office/powerpoint/2010/main" val="416867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Afbeelding">
    <p:spTree>
      <p:nvGrpSpPr>
        <p:cNvPr id="1" name=""/>
        <p:cNvGrpSpPr/>
        <p:nvPr/>
      </p:nvGrpSpPr>
      <p:grpSpPr>
        <a:xfrm>
          <a:off x="0" y="0"/>
          <a:ext cx="0" cy="0"/>
          <a:chOff x="0" y="0"/>
          <a:chExt cx="0" cy="0"/>
        </a:xfrm>
      </p:grpSpPr>
      <p:grpSp>
        <p:nvGrpSpPr>
          <p:cNvPr id="8" name="Groep 7"/>
          <p:cNvGrpSpPr/>
          <p:nvPr userDrawn="1"/>
        </p:nvGrpSpPr>
        <p:grpSpPr>
          <a:xfrm>
            <a:off x="-9525" y="-36909"/>
            <a:ext cx="9163050" cy="6912161"/>
            <a:chOff x="-9525" y="-36909"/>
            <a:chExt cx="9163050" cy="6912161"/>
          </a:xfrm>
        </p:grpSpPr>
        <p:sp>
          <p:nvSpPr>
            <p:cNvPr id="5" name="Rechthoek 4"/>
            <p:cNvSpPr/>
            <p:nvPr userDrawn="1"/>
          </p:nvSpPr>
          <p:spPr>
            <a:xfrm>
              <a:off x="-9525" y="5505449"/>
              <a:ext cx="9163050" cy="136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074" name="Picture 2" descr="\\atlas.vsko.be\Fotodatabase\2010-06-24_Sint Bavo Gent\_MG_396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9197"/>
            <a:stretch/>
          </p:blipFill>
          <p:spPr bwMode="auto">
            <a:xfrm>
              <a:off x="-9525" y="-36909"/>
              <a:ext cx="9163050" cy="554235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 name="Afbeelding 8"/>
          <p:cNvPicPr>
            <a:picLocks noChangeAspect="1"/>
          </p:cNvPicPr>
          <p:nvPr userDrawn="1"/>
        </p:nvPicPr>
        <p:blipFill rotWithShape="1">
          <a:blip r:embed="rId3">
            <a:extLst>
              <a:ext uri="{28A0092B-C50C-407E-A947-70E740481C1C}">
                <a14:useLocalDpi xmlns:a14="http://schemas.microsoft.com/office/drawing/2010/main" val="0"/>
              </a:ext>
            </a:extLst>
          </a:blip>
          <a:srcRect l="12139"/>
          <a:stretch/>
        </p:blipFill>
        <p:spPr>
          <a:xfrm>
            <a:off x="2905799" y="5434266"/>
            <a:ext cx="3332402" cy="1512168"/>
          </a:xfrm>
          <a:prstGeom prst="rect">
            <a:avLst/>
          </a:prstGeom>
        </p:spPr>
      </p:pic>
    </p:spTree>
    <p:extLst>
      <p:ext uri="{BB962C8B-B14F-4D97-AF65-F5344CB8AC3E}">
        <p14:creationId xmlns:p14="http://schemas.microsoft.com/office/powerpoint/2010/main" val="160766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Afbeeldin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0436"/>
          <a:stretch/>
        </p:blipFill>
        <p:spPr bwMode="auto">
          <a:xfrm>
            <a:off x="-23565" y="3083"/>
            <a:ext cx="9196139" cy="6883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userDrawn="1"/>
        </p:nvPicPr>
        <p:blipFill rotWithShape="1">
          <a:blip r:embed="rId3">
            <a:extLst>
              <a:ext uri="{28A0092B-C50C-407E-A947-70E740481C1C}">
                <a14:useLocalDpi xmlns:a14="http://schemas.microsoft.com/office/drawing/2010/main" val="0"/>
              </a:ext>
            </a:extLst>
          </a:blip>
          <a:srcRect l="12139"/>
          <a:stretch/>
        </p:blipFill>
        <p:spPr>
          <a:xfrm>
            <a:off x="29766" y="5374406"/>
            <a:ext cx="3332402" cy="1512168"/>
          </a:xfrm>
          <a:prstGeom prst="rect">
            <a:avLst/>
          </a:prstGeom>
        </p:spPr>
      </p:pic>
    </p:spTree>
    <p:extLst>
      <p:ext uri="{BB962C8B-B14F-4D97-AF65-F5344CB8AC3E}">
        <p14:creationId xmlns:p14="http://schemas.microsoft.com/office/powerpoint/2010/main" val="417789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Afbeelding">
    <p:spTree>
      <p:nvGrpSpPr>
        <p:cNvPr id="1" name=""/>
        <p:cNvGrpSpPr/>
        <p:nvPr/>
      </p:nvGrpSpPr>
      <p:grpSpPr>
        <a:xfrm>
          <a:off x="0" y="0"/>
          <a:ext cx="0" cy="0"/>
          <a:chOff x="0" y="0"/>
          <a:chExt cx="0" cy="0"/>
        </a:xfrm>
      </p:grpSpPr>
      <p:grpSp>
        <p:nvGrpSpPr>
          <p:cNvPr id="2" name="Groep 1"/>
          <p:cNvGrpSpPr/>
          <p:nvPr userDrawn="1"/>
        </p:nvGrpSpPr>
        <p:grpSpPr>
          <a:xfrm>
            <a:off x="-39562" y="-9526"/>
            <a:ext cx="9193089" cy="6955960"/>
            <a:chOff x="-39562" y="-9526"/>
            <a:chExt cx="9193089" cy="6955960"/>
          </a:xfrm>
        </p:grpSpPr>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12" r="9346"/>
            <a:stretch/>
          </p:blipFill>
          <p:spPr bwMode="auto">
            <a:xfrm>
              <a:off x="-39562" y="-9526"/>
              <a:ext cx="9193089"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hthoek 2"/>
            <p:cNvSpPr/>
            <p:nvPr userDrawn="1"/>
          </p:nvSpPr>
          <p:spPr>
            <a:xfrm>
              <a:off x="-39562" y="5488656"/>
              <a:ext cx="9193089" cy="136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rotWithShape="1">
            <a:blip r:embed="rId3">
              <a:extLst>
                <a:ext uri="{28A0092B-C50C-407E-A947-70E740481C1C}">
                  <a14:useLocalDpi xmlns:a14="http://schemas.microsoft.com/office/drawing/2010/main" val="0"/>
                </a:ext>
              </a:extLst>
            </a:blip>
            <a:srcRect l="12139"/>
            <a:stretch/>
          </p:blipFill>
          <p:spPr>
            <a:xfrm>
              <a:off x="2905799" y="5434266"/>
              <a:ext cx="3332402" cy="1512168"/>
            </a:xfrm>
            <a:prstGeom prst="rect">
              <a:avLst/>
            </a:prstGeom>
          </p:spPr>
        </p:pic>
      </p:grpSp>
    </p:spTree>
    <p:extLst>
      <p:ext uri="{BB962C8B-B14F-4D97-AF65-F5344CB8AC3E}">
        <p14:creationId xmlns:p14="http://schemas.microsoft.com/office/powerpoint/2010/main" val="247054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hthoek 11"/>
          <p:cNvSpPr/>
          <p:nvPr/>
        </p:nvSpPr>
        <p:spPr>
          <a:xfrm>
            <a:off x="0" y="1"/>
            <a:ext cx="360000" cy="650315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Rechthoek 10"/>
          <p:cNvSpPr/>
          <p:nvPr/>
        </p:nvSpPr>
        <p:spPr>
          <a:xfrm>
            <a:off x="-8706" y="6489510"/>
            <a:ext cx="3240000" cy="378925"/>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5" name="Tijdelijke aanduiding voor dianummer 4"/>
          <p:cNvSpPr txBox="1">
            <a:spLocks/>
          </p:cNvSpPr>
          <p:nvPr/>
        </p:nvSpPr>
        <p:spPr>
          <a:xfrm>
            <a:off x="9508" y="6489511"/>
            <a:ext cx="633402" cy="395874"/>
          </a:xfrm>
          <a:prstGeom prst="rect">
            <a:avLst/>
          </a:prstGeom>
        </p:spPr>
        <p:txBody>
          <a:bodyPr vert="horz" lIns="91440" tIns="45720" rIns="91440" bIns="45720" rtlCol="0" anchor="ctr"/>
          <a:lstStyle>
            <a:defPPr>
              <a:defRPr lang="nl-BE"/>
            </a:defPPr>
            <a:lvl1pPr marL="0" algn="l"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9E3A5C-986B-47BE-8F96-3787467B82A8}" type="slidenum">
              <a:rPr lang="nl-BE" smtClean="0">
                <a:solidFill>
                  <a:schemeClr val="bg1"/>
                </a:solidFill>
                <a:latin typeface="Trebuchet MS" panose="020B0603020202020204" pitchFamily="34" charset="0"/>
              </a:rPr>
              <a:pPr/>
              <a:t>‹nr.›</a:t>
            </a:fld>
            <a:endParaRPr lang="nl-BE" dirty="0">
              <a:solidFill>
                <a:schemeClr val="bg1"/>
              </a:solidFill>
              <a:latin typeface="Trebuchet MS" panose="020B0603020202020204" pitchFamily="34" charset="0"/>
            </a:endParaRPr>
          </a:p>
        </p:txBody>
      </p:sp>
      <p:pic>
        <p:nvPicPr>
          <p:cNvPr id="5" name="Afbeelding 4"/>
          <p:cNvPicPr>
            <a:picLocks noChangeAspect="1"/>
          </p:cNvPicPr>
          <p:nvPr/>
        </p:nvPicPr>
        <p:blipFill rotWithShape="1">
          <a:blip r:embed="rId21">
            <a:extLst>
              <a:ext uri="{28A0092B-C50C-407E-A947-70E740481C1C}">
                <a14:useLocalDpi xmlns:a14="http://schemas.microsoft.com/office/drawing/2010/main" val="0"/>
              </a:ext>
            </a:extLst>
          </a:blip>
          <a:srcRect b="14522"/>
          <a:stretch/>
        </p:blipFill>
        <p:spPr>
          <a:xfrm>
            <a:off x="7934595" y="4756993"/>
            <a:ext cx="1585097" cy="2119214"/>
          </a:xfrm>
          <a:prstGeom prst="rect">
            <a:avLst/>
          </a:prstGeom>
        </p:spPr>
      </p:pic>
    </p:spTree>
    <p:extLst>
      <p:ext uri="{BB962C8B-B14F-4D97-AF65-F5344CB8AC3E}">
        <p14:creationId xmlns:p14="http://schemas.microsoft.com/office/powerpoint/2010/main" val="2499926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4" r:id="rId6"/>
    <p:sldLayoutId id="2147483687" r:id="rId7"/>
    <p:sldLayoutId id="2147483688" r:id="rId8"/>
    <p:sldLayoutId id="2147483689" r:id="rId9"/>
    <p:sldLayoutId id="2147483690" r:id="rId10"/>
    <p:sldLayoutId id="2147483691" r:id="rId11"/>
    <p:sldLayoutId id="2147483686" r:id="rId12"/>
    <p:sldLayoutId id="2147483685" r:id="rId13"/>
    <p:sldLayoutId id="2147483679" r:id="rId14"/>
    <p:sldLayoutId id="2147483692" r:id="rId15"/>
    <p:sldLayoutId id="2147483680" r:id="rId16"/>
    <p:sldLayoutId id="2147483681" r:id="rId17"/>
    <p:sldLayoutId id="2147483693" r:id="rId18"/>
    <p:sldLayoutId id="2147483694" r:id="rId19"/>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990599"/>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npilcare.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utger.vandesande@fontys.nl" TargetMode="External"/><Relationship Id="rId2" Type="http://schemas.openxmlformats.org/officeDocument/2006/relationships/hyperlink" Target="mailto:Wim.peeters.int@gmail.com" TargetMode="External"/><Relationship Id="rId1" Type="http://schemas.openxmlformats.org/officeDocument/2006/relationships/slideLayout" Target="../slideLayouts/slideLayout2.xml"/><Relationship Id="rId4" Type="http://schemas.openxmlformats.org/officeDocument/2006/relationships/hyperlink" Target="mailto:Rik.Vanderhauwaert@katholiekonderwijs.vlaander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Verslagen/LINPILCARE_verslag_20160511_MarcVDVliet.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Verslagen/Onderzoek%20naar%20de%20belangstelling%20die%20leerlingen%20aan%20de%20slag%20leggen%20in%20een%20les%20fysica.doc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Verslagen/Presentatie%20Martine%20.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normAutofit fontScale="70000" lnSpcReduction="20000"/>
          </a:bodyPr>
          <a:lstStyle/>
          <a:p>
            <a:r>
              <a:rPr lang="nl-BE" dirty="0"/>
              <a:t>Erasmus+ KA2 </a:t>
            </a:r>
          </a:p>
          <a:p>
            <a:endParaRPr lang="nl-BE" dirty="0"/>
          </a:p>
          <a:p>
            <a:r>
              <a:rPr lang="nl-BE" dirty="0"/>
              <a:t>Strategisch partnerschap voor innovatie in onderwijs</a:t>
            </a:r>
          </a:p>
          <a:p>
            <a:r>
              <a:rPr lang="nl-BE" dirty="0">
                <a:hlinkClick r:id="rId3"/>
              </a:rPr>
              <a:t>www.linpilcare.eu</a:t>
            </a:r>
            <a:r>
              <a:rPr lang="nl-BE" dirty="0"/>
              <a:t> </a:t>
            </a: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2843808" y="2137130"/>
            <a:ext cx="3744416" cy="1470024"/>
          </a:xfrm>
          <a:prstGeom prst="rect">
            <a:avLst/>
          </a:prstGeom>
        </p:spPr>
      </p:pic>
      <p:pic>
        <p:nvPicPr>
          <p:cNvPr id="7" name="Afbeelding 6"/>
          <p:cNvPicPr/>
          <p:nvPr/>
        </p:nvPicPr>
        <p:blipFill>
          <a:blip r:embed="rId5" cstate="print">
            <a:extLst>
              <a:ext uri="{28A0092B-C50C-407E-A947-70E740481C1C}">
                <a14:useLocalDpi xmlns:a14="http://schemas.microsoft.com/office/drawing/2010/main" val="0"/>
              </a:ext>
            </a:extLst>
          </a:blip>
          <a:stretch>
            <a:fillRect/>
          </a:stretch>
        </p:blipFill>
        <p:spPr>
          <a:xfrm>
            <a:off x="1081845" y="2150801"/>
            <a:ext cx="1365920" cy="866527"/>
          </a:xfrm>
          <a:prstGeom prst="rect">
            <a:avLst/>
          </a:prstGeom>
        </p:spPr>
      </p:pic>
      <p:sp>
        <p:nvSpPr>
          <p:cNvPr id="9" name="Tekstvak 2"/>
          <p:cNvSpPr txBox="1">
            <a:spLocks noChangeArrowheads="1"/>
          </p:cNvSpPr>
          <p:nvPr/>
        </p:nvSpPr>
        <p:spPr bwMode="auto">
          <a:xfrm>
            <a:off x="1078779" y="3174074"/>
            <a:ext cx="1296144" cy="2446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ERASMUS+</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vak 7"/>
          <p:cNvSpPr txBox="1"/>
          <p:nvPr/>
        </p:nvSpPr>
        <p:spPr>
          <a:xfrm>
            <a:off x="2990118" y="5573505"/>
            <a:ext cx="3163763" cy="369332"/>
          </a:xfrm>
          <a:prstGeom prst="rect">
            <a:avLst/>
          </a:prstGeom>
          <a:noFill/>
        </p:spPr>
        <p:txBody>
          <a:bodyPr wrap="square" rtlCol="0">
            <a:spAutoFit/>
          </a:bodyPr>
          <a:lstStyle/>
          <a:p>
            <a:pPr lvl="1">
              <a:defRPr/>
            </a:pPr>
            <a:r>
              <a:rPr lang="nl-BE" altLang="nl-BE" dirty="0"/>
              <a:t>01/09/2014 – 31/08/2017</a:t>
            </a:r>
          </a:p>
        </p:txBody>
      </p:sp>
    </p:spTree>
    <p:extLst>
      <p:ext uri="{BB962C8B-B14F-4D97-AF65-F5344CB8AC3E}">
        <p14:creationId xmlns:p14="http://schemas.microsoft.com/office/powerpoint/2010/main" val="376240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1143000"/>
          </a:xfrm>
        </p:spPr>
        <p:txBody>
          <a:bodyPr/>
          <a:lstStyle/>
          <a:p>
            <a:r>
              <a:rPr lang="nl-BE" dirty="0" err="1"/>
              <a:t>linpilcare</a:t>
            </a:r>
            <a:endParaRPr lang="nl-BE" dirty="0"/>
          </a:p>
        </p:txBody>
      </p:sp>
      <p:sp>
        <p:nvSpPr>
          <p:cNvPr id="3" name="Tijdelijke aanduiding voor inhoud 2"/>
          <p:cNvSpPr>
            <a:spLocks noGrp="1"/>
          </p:cNvSpPr>
          <p:nvPr>
            <p:ph idx="1"/>
          </p:nvPr>
        </p:nvSpPr>
        <p:spPr>
          <a:xfrm>
            <a:off x="395536" y="1124744"/>
            <a:ext cx="8229600" cy="5400600"/>
          </a:xfrm>
        </p:spPr>
        <p:txBody>
          <a:bodyPr>
            <a:normAutofit/>
          </a:bodyPr>
          <a:lstStyle/>
          <a:p>
            <a:pPr lvl="1"/>
            <a:r>
              <a:rPr lang="nl-BE" sz="3600" dirty="0"/>
              <a:t>leraren =  professionals:</a:t>
            </a:r>
          </a:p>
          <a:p>
            <a:pPr lvl="2"/>
            <a:r>
              <a:rPr lang="nl-BE" dirty="0"/>
              <a:t>Focussen op het optimaliseren van het leren van leerlingen</a:t>
            </a:r>
          </a:p>
          <a:p>
            <a:pPr lvl="2"/>
            <a:r>
              <a:rPr lang="nl-BE" dirty="0"/>
              <a:t>kennen :</a:t>
            </a:r>
          </a:p>
          <a:p>
            <a:pPr lvl="3"/>
            <a:r>
              <a:rPr lang="nl-BE" sz="2400" dirty="0"/>
              <a:t>het curriculum; </a:t>
            </a:r>
          </a:p>
          <a:p>
            <a:pPr lvl="3"/>
            <a:r>
              <a:rPr lang="nl-BE" sz="2400" dirty="0"/>
              <a:t>de didactiek;</a:t>
            </a:r>
          </a:p>
          <a:p>
            <a:pPr lvl="3"/>
            <a:r>
              <a:rPr lang="nl-BE" sz="2400" dirty="0"/>
              <a:t>de pedagogie.</a:t>
            </a:r>
          </a:p>
          <a:p>
            <a:pPr lvl="2"/>
            <a:r>
              <a:rPr lang="nl-BE" dirty="0"/>
              <a:t>zijn systematische ‘</a:t>
            </a:r>
            <a:r>
              <a:rPr lang="nl-BE" dirty="0" err="1"/>
              <a:t>reflective</a:t>
            </a:r>
            <a:r>
              <a:rPr lang="nl-BE" dirty="0"/>
              <a:t> </a:t>
            </a:r>
            <a:r>
              <a:rPr lang="nl-BE" dirty="0" err="1"/>
              <a:t>practitioners</a:t>
            </a:r>
            <a:r>
              <a:rPr lang="nl-BE" dirty="0"/>
              <a:t>’;</a:t>
            </a:r>
          </a:p>
          <a:p>
            <a:pPr lvl="2"/>
            <a:r>
              <a:rPr lang="nl-BE" dirty="0"/>
              <a:t>deprivatiseren hun praktijk;</a:t>
            </a:r>
          </a:p>
          <a:p>
            <a:pPr lvl="2"/>
            <a:r>
              <a:rPr lang="nl-BE" dirty="0"/>
              <a:t>overleggen systematisch met collega’s.</a:t>
            </a:r>
          </a:p>
          <a:p>
            <a:pPr marL="457200" lvl="1" indent="0">
              <a:buNone/>
            </a:pPr>
            <a:endParaRPr lang="nl-BE" dirty="0"/>
          </a:p>
          <a:p>
            <a:pPr marL="0" indent="0">
              <a:buNone/>
            </a:pPr>
            <a:endParaRPr lang="nl-BE" dirty="0"/>
          </a:p>
          <a:p>
            <a:endParaRPr lang="nl-BE" dirty="0"/>
          </a:p>
        </p:txBody>
      </p:sp>
    </p:spTree>
    <p:extLst>
      <p:ext uri="{BB962C8B-B14F-4D97-AF65-F5344CB8AC3E}">
        <p14:creationId xmlns:p14="http://schemas.microsoft.com/office/powerpoint/2010/main" val="348589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3408"/>
            <a:ext cx="8229600" cy="1512168"/>
          </a:xfrm>
        </p:spPr>
        <p:txBody>
          <a:bodyPr>
            <a:normAutofit/>
          </a:bodyPr>
          <a:lstStyle/>
          <a:p>
            <a:r>
              <a:rPr lang="nl-BE" dirty="0"/>
              <a:t>linpilcare</a:t>
            </a:r>
          </a:p>
        </p:txBody>
      </p:sp>
      <p:sp>
        <p:nvSpPr>
          <p:cNvPr id="3" name="Tijdelijke aanduiding voor inhoud 2"/>
          <p:cNvSpPr>
            <a:spLocks noGrp="1"/>
          </p:cNvSpPr>
          <p:nvPr>
            <p:ph idx="1"/>
          </p:nvPr>
        </p:nvSpPr>
        <p:spPr>
          <a:xfrm>
            <a:off x="539552" y="1412776"/>
            <a:ext cx="8229600" cy="4065316"/>
          </a:xfrm>
        </p:spPr>
        <p:txBody>
          <a:bodyPr>
            <a:normAutofit fontScale="92500" lnSpcReduction="20000"/>
          </a:bodyPr>
          <a:lstStyle/>
          <a:p>
            <a:pPr marL="0" indent="0">
              <a:buNone/>
            </a:pPr>
            <a:r>
              <a:rPr lang="nl-BE" dirty="0"/>
              <a:t>Hier komt nog bij uit het </a:t>
            </a:r>
            <a:r>
              <a:rPr lang="nl-BE" dirty="0" err="1"/>
              <a:t>cfr</a:t>
            </a:r>
            <a:r>
              <a:rPr lang="nl-BE" dirty="0"/>
              <a:t>:</a:t>
            </a:r>
          </a:p>
          <a:p>
            <a:pPr>
              <a:buFont typeface="Arial"/>
              <a:buChar char="•"/>
            </a:pPr>
            <a:r>
              <a:rPr lang="nl-BE" dirty="0"/>
              <a:t>geen ‘evidence based’ </a:t>
            </a:r>
          </a:p>
          <a:p>
            <a:pPr lvl="1">
              <a:buFont typeface="Arial"/>
              <a:buChar char="•"/>
            </a:pPr>
            <a:r>
              <a:rPr lang="nl-BE" dirty="0"/>
              <a:t>(suggereert teveel dat ‘evidence’ altijd kan voorschrijven hoe leraren moeten onderwijzen)</a:t>
            </a:r>
          </a:p>
          <a:p>
            <a:pPr>
              <a:buFont typeface="Arial"/>
              <a:buChar char="•"/>
            </a:pPr>
            <a:r>
              <a:rPr lang="nl-BE" dirty="0"/>
              <a:t>geen ‘intuiton based’ </a:t>
            </a:r>
          </a:p>
          <a:p>
            <a:pPr lvl="1">
              <a:buFont typeface="Arial"/>
              <a:buChar char="•"/>
            </a:pPr>
            <a:r>
              <a:rPr lang="nl-BE" dirty="0"/>
              <a:t>(alsof leraren het vanuit hun intuïtie beter kunnen)</a:t>
            </a:r>
          </a:p>
          <a:p>
            <a:pPr>
              <a:buFont typeface="Arial"/>
              <a:buChar char="•"/>
            </a:pPr>
            <a:r>
              <a:rPr lang="nl-BE" dirty="0"/>
              <a:t>verzamel de beste ‘evidence’ voor elke specifieke context (vanuit praktijkonderzoek én academische evidence)</a:t>
            </a:r>
          </a:p>
          <a:p>
            <a:pPr>
              <a:buFont typeface="Courier New"/>
              <a:buChar char="o"/>
            </a:pPr>
            <a:endParaRPr lang="nl-BE" dirty="0"/>
          </a:p>
        </p:txBody>
      </p:sp>
    </p:spTree>
    <p:extLst>
      <p:ext uri="{BB962C8B-B14F-4D97-AF65-F5344CB8AC3E}">
        <p14:creationId xmlns:p14="http://schemas.microsoft.com/office/powerpoint/2010/main" val="216922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Besluit, strategie, dáárom</a:t>
            </a:r>
          </a:p>
        </p:txBody>
      </p:sp>
      <p:sp>
        <p:nvSpPr>
          <p:cNvPr id="3" name="Tijdelijke aanduiding voor inhoud 2"/>
          <p:cNvSpPr>
            <a:spLocks noGrp="1"/>
          </p:cNvSpPr>
          <p:nvPr>
            <p:ph idx="1"/>
          </p:nvPr>
        </p:nvSpPr>
        <p:spPr/>
        <p:txBody>
          <a:bodyPr>
            <a:normAutofit lnSpcReduction="10000"/>
          </a:bodyPr>
          <a:lstStyle/>
          <a:p>
            <a:pPr marL="457200" lvl="1" indent="0">
              <a:buNone/>
            </a:pPr>
            <a:endParaRPr lang="nl-BE" dirty="0"/>
          </a:p>
          <a:p>
            <a:pPr lvl="2"/>
            <a:r>
              <a:rPr lang="nl-BE" sz="2800" dirty="0"/>
              <a:t>een aanpak vanuit de uitdaging om het leren van de leerlingen te optimaliseren, waarbij de eigen onderwijspraktijk systematisch geoptimaliseerd wordt;</a:t>
            </a:r>
          </a:p>
          <a:p>
            <a:pPr lvl="2"/>
            <a:r>
              <a:rPr lang="nl-BE" sz="2800" dirty="0"/>
              <a:t>Leraren nemen leren in eigen handen en vinden linken met resultaten van academisch onderzoek;</a:t>
            </a:r>
          </a:p>
          <a:p>
            <a:pPr lvl="2"/>
            <a:r>
              <a:rPr lang="nl-BE" sz="2800" dirty="0"/>
              <a:t>delen hun bevindingen met collega’s in professionele leergemeenschappen;</a:t>
            </a:r>
          </a:p>
          <a:p>
            <a:endParaRPr lang="nl-BE" dirty="0"/>
          </a:p>
        </p:txBody>
      </p:sp>
    </p:spTree>
    <p:extLst>
      <p:ext uri="{BB962C8B-B14F-4D97-AF65-F5344CB8AC3E}">
        <p14:creationId xmlns:p14="http://schemas.microsoft.com/office/powerpoint/2010/main" val="189839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linpilcare</a:t>
            </a:r>
            <a:endParaRPr lang="nl-BE"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BE" dirty="0"/>
              <a:t>professionele leergemeenschappen: </a:t>
            </a:r>
          </a:p>
          <a:p>
            <a:r>
              <a:rPr lang="nl-BE" dirty="0"/>
              <a:t>Een plaats waar leraren samen onderzoeken hoe ze hun eigen praktijk – voor onderdelen die belangrijk zijn voor hen – kunnen onderzoeken en dan kunnen implementeren wat ze leerden om het nieuw geleerde in de praktijk te kunnen realiseren (Hord, 1997)</a:t>
            </a:r>
          </a:p>
          <a:p>
            <a:pPr marL="0" indent="0">
              <a:buNone/>
            </a:pPr>
            <a:endParaRPr lang="nl-BE" dirty="0"/>
          </a:p>
          <a:p>
            <a:pPr marL="0" indent="0">
              <a:buNone/>
            </a:pPr>
            <a:r>
              <a:rPr lang="nl-BE" dirty="0"/>
              <a:t>praktijkonderzoek:</a:t>
            </a:r>
          </a:p>
          <a:p>
            <a:r>
              <a:rPr lang="nl-BE" dirty="0"/>
              <a:t>Het systematisch en intentioneel bestuderen van iemands professionele praktijk waarbij gezocht wordt naar verandering door te reflecteren over de eigen praktijk. (</a:t>
            </a:r>
            <a:r>
              <a:rPr lang="nl-BE" dirty="0" err="1"/>
              <a:t>Cochran</a:t>
            </a:r>
            <a:r>
              <a:rPr lang="nl-BE" dirty="0"/>
              <a:t>-Smith </a:t>
            </a:r>
            <a:r>
              <a:rPr lang="nl-BE" dirty="0" err="1"/>
              <a:t>and</a:t>
            </a:r>
            <a:r>
              <a:rPr lang="nl-BE" dirty="0"/>
              <a:t> </a:t>
            </a:r>
            <a:r>
              <a:rPr lang="nl-BE" dirty="0" err="1"/>
              <a:t>Lytle</a:t>
            </a:r>
            <a:r>
              <a:rPr lang="nl-BE" dirty="0"/>
              <a:t>, 1993;2009)</a:t>
            </a:r>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pPr lvl="1"/>
            <a:endParaRPr lang="nl-BE" dirty="0"/>
          </a:p>
          <a:p>
            <a:endParaRPr lang="nl-BE" dirty="0"/>
          </a:p>
        </p:txBody>
      </p:sp>
    </p:spTree>
    <p:extLst>
      <p:ext uri="{BB962C8B-B14F-4D97-AF65-F5344CB8AC3E}">
        <p14:creationId xmlns:p14="http://schemas.microsoft.com/office/powerpoint/2010/main" val="412441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a:bodyPr>
          <a:lstStyle/>
          <a:p>
            <a:pPr algn="l"/>
            <a:r>
              <a:rPr lang="nl-BE" sz="3600" dirty="0"/>
              <a:t>linpilcare</a:t>
            </a:r>
          </a:p>
        </p:txBody>
      </p:sp>
      <p:sp>
        <p:nvSpPr>
          <p:cNvPr id="3" name="Tijdelijke aanduiding voor inhoud 2"/>
          <p:cNvSpPr>
            <a:spLocks noGrp="1"/>
          </p:cNvSpPr>
          <p:nvPr>
            <p:ph idx="1"/>
          </p:nvPr>
        </p:nvSpPr>
        <p:spPr>
          <a:xfrm>
            <a:off x="457200" y="1052736"/>
            <a:ext cx="8229600" cy="5073429"/>
          </a:xfrm>
        </p:spPr>
        <p:txBody>
          <a:bodyPr/>
          <a:lstStyle/>
          <a:p>
            <a:pPr marL="0" indent="0">
              <a:buNone/>
            </a:pPr>
            <a:r>
              <a:rPr lang="nl-BE" dirty="0"/>
              <a:t>CFR over praktijkonderzoek (PO)</a:t>
            </a:r>
          </a:p>
          <a:p>
            <a:pPr marL="0" indent="0">
              <a:buNone/>
            </a:pPr>
            <a:r>
              <a:rPr lang="nl-BE" sz="2400" dirty="0"/>
              <a:t>‘de praktijk van leraren kan niet beschouwd worden als effectief, tenzij het tegemoet komt aan de noden van de leerlingen &amp; het de praktijk van hun leraren optimaliseert’</a:t>
            </a:r>
          </a:p>
          <a:p>
            <a:pPr marL="0" indent="0" algn="ctr">
              <a:buNone/>
            </a:pPr>
            <a:endParaRPr lang="nl-BE" sz="2400" dirty="0"/>
          </a:p>
        </p:txBody>
      </p:sp>
      <p:pic>
        <p:nvPicPr>
          <p:cNvPr id="5" name="Afbeelding 4"/>
          <p:cNvPicPr>
            <a:picLocks noChangeAspect="1"/>
          </p:cNvPicPr>
          <p:nvPr/>
        </p:nvPicPr>
        <p:blipFill>
          <a:blip r:embed="rId3"/>
          <a:stretch>
            <a:fillRect/>
          </a:stretch>
        </p:blipFill>
        <p:spPr>
          <a:xfrm>
            <a:off x="440611" y="3140968"/>
            <a:ext cx="3928402" cy="2985196"/>
          </a:xfrm>
          <a:prstGeom prst="rect">
            <a:avLst/>
          </a:prstGeom>
        </p:spPr>
      </p:pic>
      <p:grpSp>
        <p:nvGrpSpPr>
          <p:cNvPr id="7" name="Group 8"/>
          <p:cNvGrpSpPr>
            <a:grpSpLocks/>
          </p:cNvGrpSpPr>
          <p:nvPr/>
        </p:nvGrpSpPr>
        <p:grpSpPr bwMode="auto">
          <a:xfrm>
            <a:off x="3779912" y="2712144"/>
            <a:ext cx="4464496" cy="3521622"/>
            <a:chOff x="1533270" y="1304294"/>
            <a:chExt cx="6096000" cy="4064000"/>
          </a:xfrm>
        </p:grpSpPr>
        <p:graphicFrame>
          <p:nvGraphicFramePr>
            <p:cNvPr id="8" name="Diagram 7"/>
            <p:cNvGraphicFramePr/>
            <p:nvPr/>
          </p:nvGraphicFramePr>
          <p:xfrm>
            <a:off x="1533270" y="130429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6"/>
            <p:cNvSpPr txBox="1">
              <a:spLocks noChangeArrowheads="1"/>
            </p:cNvSpPr>
            <p:nvPr/>
          </p:nvSpPr>
          <p:spPr bwMode="auto">
            <a:xfrm>
              <a:off x="3734603" y="2692001"/>
              <a:ext cx="1705736" cy="963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charset="0"/>
                  <a:ea typeface="ＭＳ Ｐゴシック" charset="0"/>
                  <a:cs typeface="ＭＳ Ｐゴシック" charset="0"/>
                </a:defRPr>
              </a:lvl1pPr>
              <a:lvl2pPr marL="742950" indent="-285750">
                <a:defRPr sz="4400">
                  <a:solidFill>
                    <a:schemeClr val="tx1"/>
                  </a:solidFill>
                  <a:latin typeface="Times" charset="0"/>
                  <a:ea typeface="ＭＳ Ｐゴシック" charset="0"/>
                </a:defRPr>
              </a:lvl2pPr>
              <a:lvl3pPr marL="1143000" indent="-228600">
                <a:defRPr sz="4400">
                  <a:solidFill>
                    <a:schemeClr val="tx1"/>
                  </a:solidFill>
                  <a:latin typeface="Times" charset="0"/>
                  <a:ea typeface="ＭＳ Ｐゴシック" charset="0"/>
                </a:defRPr>
              </a:lvl3pPr>
              <a:lvl4pPr marL="1600200" indent="-228600">
                <a:defRPr sz="4400">
                  <a:solidFill>
                    <a:schemeClr val="tx1"/>
                  </a:solidFill>
                  <a:latin typeface="Times" charset="0"/>
                  <a:ea typeface="ＭＳ Ｐゴシック" charset="0"/>
                </a:defRPr>
              </a:lvl4pPr>
              <a:lvl5pPr marL="2057400" indent="-228600">
                <a:defRPr sz="4400">
                  <a:solidFill>
                    <a:schemeClr val="tx1"/>
                  </a:solidFill>
                  <a:latin typeface="Times" charset="0"/>
                  <a:ea typeface="ＭＳ Ｐゴシック" charset="0"/>
                </a:defRPr>
              </a:lvl5pPr>
              <a:lvl6pPr marL="2514600" indent="-228600" eaLnBrk="0" fontAlgn="base" hangingPunct="0">
                <a:spcBef>
                  <a:spcPct val="0"/>
                </a:spcBef>
                <a:spcAft>
                  <a:spcPct val="0"/>
                </a:spcAft>
                <a:defRPr sz="4400">
                  <a:solidFill>
                    <a:schemeClr val="tx1"/>
                  </a:solidFill>
                  <a:latin typeface="Times" charset="0"/>
                  <a:ea typeface="ＭＳ Ｐゴシック" charset="0"/>
                </a:defRPr>
              </a:lvl6pPr>
              <a:lvl7pPr marL="2971800" indent="-228600" eaLnBrk="0" fontAlgn="base" hangingPunct="0">
                <a:spcBef>
                  <a:spcPct val="0"/>
                </a:spcBef>
                <a:spcAft>
                  <a:spcPct val="0"/>
                </a:spcAft>
                <a:defRPr sz="4400">
                  <a:solidFill>
                    <a:schemeClr val="tx1"/>
                  </a:solidFill>
                  <a:latin typeface="Times" charset="0"/>
                  <a:ea typeface="ＭＳ Ｐゴシック" charset="0"/>
                </a:defRPr>
              </a:lvl7pPr>
              <a:lvl8pPr marL="3429000" indent="-228600" eaLnBrk="0" fontAlgn="base" hangingPunct="0">
                <a:spcBef>
                  <a:spcPct val="0"/>
                </a:spcBef>
                <a:spcAft>
                  <a:spcPct val="0"/>
                </a:spcAft>
                <a:defRPr sz="4400">
                  <a:solidFill>
                    <a:schemeClr val="tx1"/>
                  </a:solidFill>
                  <a:latin typeface="Times" charset="0"/>
                  <a:ea typeface="ＭＳ Ｐゴシック" charset="0"/>
                </a:defRPr>
              </a:lvl8pPr>
              <a:lvl9pPr marL="3886200" indent="-228600" eaLnBrk="0" fontAlgn="base" hangingPunct="0">
                <a:spcBef>
                  <a:spcPct val="0"/>
                </a:spcBef>
                <a:spcAft>
                  <a:spcPct val="0"/>
                </a:spcAft>
                <a:defRPr sz="4400">
                  <a:solidFill>
                    <a:schemeClr val="tx1"/>
                  </a:solidFill>
                  <a:latin typeface="Times" charset="0"/>
                  <a:ea typeface="ＭＳ Ｐゴシック" charset="0"/>
                </a:defRPr>
              </a:lvl9pPr>
            </a:lstStyle>
            <a:p>
              <a:pPr algn="ctr"/>
              <a:r>
                <a:rPr lang="en-US" sz="2000" b="1" i="1" dirty="0">
                  <a:solidFill>
                    <a:srgbClr val="49EE2D"/>
                  </a:solidFill>
                </a:rPr>
                <a:t>Inquiry</a:t>
              </a:r>
            </a:p>
            <a:p>
              <a:pPr algn="ctr"/>
              <a:r>
                <a:rPr lang="en-US" sz="2000" b="1" i="1" dirty="0">
                  <a:solidFill>
                    <a:srgbClr val="49EE2D"/>
                  </a:solidFill>
                </a:rPr>
                <a:t>Cycle</a:t>
              </a:r>
            </a:p>
          </p:txBody>
        </p:sp>
      </p:grpSp>
      <p:sp>
        <p:nvSpPr>
          <p:cNvPr id="10" name="Rechthoek 9"/>
          <p:cNvSpPr/>
          <p:nvPr/>
        </p:nvSpPr>
        <p:spPr>
          <a:xfrm>
            <a:off x="1403648" y="6181145"/>
            <a:ext cx="1656184" cy="25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Timperley</a:t>
            </a:r>
          </a:p>
        </p:txBody>
      </p:sp>
      <p:sp>
        <p:nvSpPr>
          <p:cNvPr id="11" name="Rechthoek 10"/>
          <p:cNvSpPr/>
          <p:nvPr/>
        </p:nvSpPr>
        <p:spPr>
          <a:xfrm>
            <a:off x="4959010" y="6181145"/>
            <a:ext cx="1656184" cy="25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Dana</a:t>
            </a:r>
          </a:p>
        </p:txBody>
      </p:sp>
      <p:sp>
        <p:nvSpPr>
          <p:cNvPr id="13" name="Rechthoek 12"/>
          <p:cNvSpPr/>
          <p:nvPr/>
        </p:nvSpPr>
        <p:spPr>
          <a:xfrm>
            <a:off x="7317206" y="6211872"/>
            <a:ext cx="1656184" cy="25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t>
            </a:r>
          </a:p>
        </p:txBody>
      </p:sp>
      <p:sp>
        <p:nvSpPr>
          <p:cNvPr id="14" name="Dubbele golf 13"/>
          <p:cNvSpPr/>
          <p:nvPr/>
        </p:nvSpPr>
        <p:spPr>
          <a:xfrm>
            <a:off x="6588879" y="30845"/>
            <a:ext cx="2539657" cy="162288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Het is niet voldoende te weten wat werkt, je moet ook weten waarom het werkt… (</a:t>
            </a:r>
            <a:r>
              <a:rPr lang="nl-BE" dirty="0" err="1"/>
              <a:t>Petty</a:t>
            </a:r>
            <a:r>
              <a:rPr lang="nl-BE" dirty="0"/>
              <a:t> 2014)</a:t>
            </a:r>
          </a:p>
        </p:txBody>
      </p:sp>
      <p:sp>
        <p:nvSpPr>
          <p:cNvPr id="4" name="Tekstvak 3"/>
          <p:cNvSpPr txBox="1"/>
          <p:nvPr/>
        </p:nvSpPr>
        <p:spPr>
          <a:xfrm>
            <a:off x="7664390" y="3953129"/>
            <a:ext cx="1368152" cy="1200329"/>
          </a:xfrm>
          <a:prstGeom prst="rect">
            <a:avLst/>
          </a:prstGeom>
          <a:noFill/>
          <a:ln>
            <a:solidFill>
              <a:schemeClr val="accent1"/>
            </a:solidFill>
          </a:ln>
        </p:spPr>
        <p:txBody>
          <a:bodyPr wrap="square" rtlCol="0">
            <a:spAutoFit/>
          </a:bodyPr>
          <a:lstStyle/>
          <a:p>
            <a:r>
              <a:rPr lang="nl-BE" sz="7200" dirty="0">
                <a:solidFill>
                  <a:srgbClr val="00B050"/>
                </a:solidFill>
              </a:rPr>
              <a:t>…</a:t>
            </a:r>
          </a:p>
        </p:txBody>
      </p:sp>
    </p:spTree>
    <p:extLst>
      <p:ext uri="{BB962C8B-B14F-4D97-AF65-F5344CB8AC3E}">
        <p14:creationId xmlns:p14="http://schemas.microsoft.com/office/powerpoint/2010/main" val="178046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linpilcare</a:t>
            </a:r>
            <a:endParaRPr lang="nl-NL" dirty="0"/>
          </a:p>
        </p:txBody>
      </p:sp>
      <p:sp>
        <p:nvSpPr>
          <p:cNvPr id="3" name="Tijdelijke aanduiding voor inhoud 2"/>
          <p:cNvSpPr>
            <a:spLocks noGrp="1"/>
          </p:cNvSpPr>
          <p:nvPr>
            <p:ph idx="1"/>
          </p:nvPr>
        </p:nvSpPr>
        <p:spPr>
          <a:xfrm>
            <a:off x="457200" y="1417639"/>
            <a:ext cx="8229600" cy="4708526"/>
          </a:xfrm>
        </p:spPr>
        <p:txBody>
          <a:bodyPr>
            <a:normAutofit fontScale="77500" lnSpcReduction="20000"/>
          </a:bodyPr>
          <a:lstStyle/>
          <a:p>
            <a:pPr marL="0" indent="0">
              <a:buNone/>
            </a:pPr>
            <a:r>
              <a:rPr lang="nl-NL" dirty="0"/>
              <a:t>Concept van innovatie/ de kracht van het idee:</a:t>
            </a:r>
          </a:p>
          <a:p>
            <a:r>
              <a:rPr lang="nl-NL" dirty="0"/>
              <a:t>Implementatie/ professionalisering lukt “niet” </a:t>
            </a:r>
            <a:r>
              <a:rPr lang="nl-NL" dirty="0" err="1"/>
              <a:t>topdown</a:t>
            </a:r>
            <a:r>
              <a:rPr lang="nl-NL" dirty="0"/>
              <a:t>;</a:t>
            </a:r>
          </a:p>
          <a:p>
            <a:r>
              <a:rPr lang="nl-NL" dirty="0"/>
              <a:t>kan ook niet door de </a:t>
            </a:r>
            <a:r>
              <a:rPr lang="nl-NL" b="1" dirty="0"/>
              <a:t>individuele</a:t>
            </a:r>
            <a:r>
              <a:rPr lang="nl-NL" dirty="0"/>
              <a:t> leraar </a:t>
            </a:r>
            <a:r>
              <a:rPr lang="nl-NL" dirty="0" err="1"/>
              <a:t>bottom</a:t>
            </a:r>
            <a:r>
              <a:rPr lang="nl-NL" dirty="0"/>
              <a:t> up gerealiseerd worden;</a:t>
            </a:r>
          </a:p>
          <a:p>
            <a:r>
              <a:rPr lang="nl-NL" dirty="0"/>
              <a:t>is een combinatie van:</a:t>
            </a:r>
          </a:p>
          <a:p>
            <a:pPr lvl="1"/>
            <a:r>
              <a:rPr lang="nl-NL" dirty="0"/>
              <a:t>starten bij de echte uitdagingen van de leraren;</a:t>
            </a:r>
          </a:p>
          <a:p>
            <a:pPr lvl="1"/>
            <a:r>
              <a:rPr lang="nl-NL" dirty="0"/>
              <a:t>focus op het leren van leerlingen optimaliseren;</a:t>
            </a:r>
          </a:p>
          <a:p>
            <a:pPr lvl="1"/>
            <a:r>
              <a:rPr lang="nl-NL" dirty="0"/>
              <a:t>vanuit praktijkuitdagingen, de eigen praktijk onderzoeken;</a:t>
            </a:r>
          </a:p>
          <a:p>
            <a:pPr lvl="1"/>
            <a:r>
              <a:rPr lang="nl-NL" dirty="0"/>
              <a:t>link vinden met relevante resultaten van onderzoek;</a:t>
            </a:r>
          </a:p>
          <a:p>
            <a:pPr lvl="1"/>
            <a:r>
              <a:rPr lang="nl-NL" dirty="0"/>
              <a:t>delen in ‘echte’ professionele leergemeenschappen;</a:t>
            </a:r>
          </a:p>
          <a:p>
            <a:pPr lvl="1"/>
            <a:r>
              <a:rPr lang="nl-NL" dirty="0"/>
              <a:t>cyclisch werken. </a:t>
            </a:r>
          </a:p>
        </p:txBody>
      </p:sp>
    </p:spTree>
    <p:extLst>
      <p:ext uri="{BB962C8B-B14F-4D97-AF65-F5344CB8AC3E}">
        <p14:creationId xmlns:p14="http://schemas.microsoft.com/office/powerpoint/2010/main" val="46215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WE GAAN AAN DE SLAG</a:t>
            </a:r>
          </a:p>
        </p:txBody>
      </p:sp>
      <p:sp>
        <p:nvSpPr>
          <p:cNvPr id="3" name="Tijdelijke aanduiding voor inhoud 2"/>
          <p:cNvSpPr>
            <a:spLocks noGrp="1"/>
          </p:cNvSpPr>
          <p:nvPr>
            <p:ph idx="1"/>
          </p:nvPr>
        </p:nvSpPr>
        <p:spPr/>
        <p:txBody>
          <a:bodyPr/>
          <a:lstStyle/>
          <a:p>
            <a:r>
              <a:rPr lang="nl-BE" dirty="0"/>
              <a:t>… met een protocol</a:t>
            </a:r>
          </a:p>
          <a:p>
            <a:r>
              <a:rPr lang="nl-BE" dirty="0" err="1"/>
              <a:t>Def</a:t>
            </a:r>
            <a:r>
              <a:rPr lang="nl-BE" dirty="0"/>
              <a:t>: uit de groep</a:t>
            </a:r>
          </a:p>
          <a:p>
            <a:pPr marL="0" indent="0">
              <a:buNone/>
            </a:pPr>
            <a:endParaRPr lang="nl-BE" dirty="0"/>
          </a:p>
          <a:p>
            <a:pPr marL="0" indent="0">
              <a:buNone/>
            </a:pPr>
            <a:endParaRPr lang="nl-BE" dirty="0"/>
          </a:p>
          <a:p>
            <a:pPr marL="0" indent="0">
              <a:buNone/>
            </a:pPr>
            <a:r>
              <a:rPr lang="nl-BE" dirty="0"/>
              <a:t>Protocol Wat? En waarom? Wat nu?</a:t>
            </a:r>
          </a:p>
        </p:txBody>
      </p:sp>
    </p:spTree>
    <p:extLst>
      <p:ext uri="{BB962C8B-B14F-4D97-AF65-F5344CB8AC3E}">
        <p14:creationId xmlns:p14="http://schemas.microsoft.com/office/powerpoint/2010/main" val="305759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linpilcare</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en-GB" dirty="0"/>
              <a:t>tools </a:t>
            </a:r>
            <a:r>
              <a:rPr lang="en-GB" dirty="0" err="1"/>
              <a:t>voor</a:t>
            </a:r>
            <a:r>
              <a:rPr lang="en-GB" dirty="0"/>
              <a:t> de </a:t>
            </a:r>
            <a:r>
              <a:rPr lang="en-GB" dirty="0" err="1"/>
              <a:t>praktijk</a:t>
            </a:r>
            <a:endParaRPr lang="en-GB" dirty="0"/>
          </a:p>
          <a:p>
            <a:r>
              <a:rPr lang="en-GB" dirty="0" err="1"/>
              <a:t>meer</a:t>
            </a:r>
            <a:r>
              <a:rPr lang="en-GB" dirty="0"/>
              <a:t> </a:t>
            </a:r>
            <a:r>
              <a:rPr lang="en-GB" dirty="0" err="1"/>
              <a:t>dan</a:t>
            </a:r>
            <a:r>
              <a:rPr lang="en-GB" dirty="0"/>
              <a:t> 70 tools:</a:t>
            </a:r>
          </a:p>
          <a:p>
            <a:pPr lvl="1"/>
            <a:r>
              <a:rPr lang="en-GB" dirty="0" err="1"/>
              <a:t>sommige</a:t>
            </a:r>
            <a:r>
              <a:rPr lang="en-GB" dirty="0"/>
              <a:t> zijn al </a:t>
            </a:r>
            <a:r>
              <a:rPr lang="en-GB" dirty="0" err="1"/>
              <a:t>klaar</a:t>
            </a:r>
            <a:r>
              <a:rPr lang="en-GB" dirty="0"/>
              <a:t>;</a:t>
            </a:r>
          </a:p>
          <a:p>
            <a:pPr lvl="1"/>
            <a:r>
              <a:rPr lang="en-GB" dirty="0" err="1"/>
              <a:t>andere</a:t>
            </a:r>
            <a:r>
              <a:rPr lang="en-GB" dirty="0"/>
              <a:t> zijn in </a:t>
            </a:r>
            <a:r>
              <a:rPr lang="en-GB" dirty="0" err="1"/>
              <a:t>voorbereiding</a:t>
            </a:r>
            <a:r>
              <a:rPr lang="en-GB" dirty="0"/>
              <a:t>.</a:t>
            </a:r>
          </a:p>
          <a:p>
            <a:r>
              <a:rPr lang="en-GB" dirty="0"/>
              <a:t>tools zijn </a:t>
            </a:r>
            <a:r>
              <a:rPr lang="en-GB" dirty="0" err="1"/>
              <a:t>bijv</a:t>
            </a:r>
            <a:r>
              <a:rPr lang="en-GB" dirty="0"/>
              <a:t>. </a:t>
            </a:r>
            <a:r>
              <a:rPr lang="en-GB" dirty="0" err="1"/>
              <a:t>protocollen</a:t>
            </a:r>
            <a:r>
              <a:rPr lang="en-GB" dirty="0"/>
              <a:t>, </a:t>
            </a:r>
            <a:r>
              <a:rPr lang="en-GB" dirty="0" err="1"/>
              <a:t>materialen</a:t>
            </a:r>
            <a:r>
              <a:rPr lang="en-GB" dirty="0"/>
              <a:t>, </a:t>
            </a:r>
            <a:r>
              <a:rPr lang="en-GB" dirty="0" err="1"/>
              <a:t>instrumenten</a:t>
            </a:r>
            <a:r>
              <a:rPr lang="en-GB" dirty="0"/>
              <a:t>, case studies,…</a:t>
            </a:r>
          </a:p>
          <a:p>
            <a:r>
              <a:rPr lang="en-GB" dirty="0"/>
              <a:t>tools </a:t>
            </a:r>
            <a:r>
              <a:rPr lang="en-GB" dirty="0" err="1"/>
              <a:t>voor</a:t>
            </a:r>
            <a:r>
              <a:rPr lang="en-GB" dirty="0"/>
              <a:t> de 3 </a:t>
            </a:r>
            <a:r>
              <a:rPr lang="en-GB" dirty="0" err="1"/>
              <a:t>pijlers</a:t>
            </a:r>
            <a:r>
              <a:rPr lang="en-GB" dirty="0"/>
              <a:t> (PLG, </a:t>
            </a:r>
            <a:r>
              <a:rPr lang="en-GB" dirty="0" err="1"/>
              <a:t>praktijkonderzoek</a:t>
            </a:r>
            <a:r>
              <a:rPr lang="en-GB" dirty="0"/>
              <a:t>, </a:t>
            </a:r>
            <a:r>
              <a:rPr lang="en-GB" dirty="0" err="1"/>
              <a:t>en</a:t>
            </a:r>
            <a:r>
              <a:rPr lang="en-GB" dirty="0"/>
              <a:t> </a:t>
            </a:r>
            <a:r>
              <a:rPr lang="en-GB" dirty="0" err="1"/>
              <a:t>toegang</a:t>
            </a:r>
            <a:r>
              <a:rPr lang="en-GB" dirty="0"/>
              <a:t> tot </a:t>
            </a:r>
            <a:r>
              <a:rPr lang="en-GB" dirty="0" err="1"/>
              <a:t>resultaten</a:t>
            </a:r>
            <a:r>
              <a:rPr lang="en-GB" dirty="0"/>
              <a:t> van </a:t>
            </a:r>
            <a:r>
              <a:rPr lang="en-GB" dirty="0" err="1"/>
              <a:t>academisch</a:t>
            </a:r>
            <a:r>
              <a:rPr lang="en-GB" dirty="0"/>
              <a:t> onderzoek)</a:t>
            </a:r>
          </a:p>
          <a:p>
            <a:pPr lvl="1"/>
            <a:r>
              <a:rPr lang="en-GB" dirty="0"/>
              <a:t>de </a:t>
            </a:r>
            <a:r>
              <a:rPr lang="en-GB" dirty="0" err="1"/>
              <a:t>laatste</a:t>
            </a:r>
            <a:r>
              <a:rPr lang="en-GB" dirty="0"/>
              <a:t> </a:t>
            </a:r>
            <a:r>
              <a:rPr lang="en-GB" dirty="0" err="1"/>
              <a:t>pijler</a:t>
            </a:r>
            <a:r>
              <a:rPr lang="en-GB" dirty="0"/>
              <a:t> is de </a:t>
            </a:r>
            <a:r>
              <a:rPr lang="en-GB" dirty="0" err="1"/>
              <a:t>moeilijkste</a:t>
            </a:r>
            <a:r>
              <a:rPr lang="en-GB" dirty="0"/>
              <a:t>. </a:t>
            </a:r>
            <a:r>
              <a:rPr lang="en-GB" dirty="0" err="1"/>
              <a:t>Wél</a:t>
            </a:r>
            <a:r>
              <a:rPr lang="en-GB" dirty="0"/>
              <a:t>: NRO.nl</a:t>
            </a:r>
          </a:p>
          <a:p>
            <a:endParaRPr lang="en-GB" dirty="0"/>
          </a:p>
        </p:txBody>
      </p:sp>
      <p:pic>
        <p:nvPicPr>
          <p:cNvPr id="1026" name="Picture 2" descr="N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946777"/>
            <a:ext cx="33718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9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linpilcare</a:t>
            </a:r>
          </a:p>
        </p:txBody>
      </p:sp>
      <p:sp>
        <p:nvSpPr>
          <p:cNvPr id="3" name="Tijdelijke aanduiding voor inhoud 2"/>
          <p:cNvSpPr>
            <a:spLocks noGrp="1"/>
          </p:cNvSpPr>
          <p:nvPr>
            <p:ph idx="1"/>
          </p:nvPr>
        </p:nvSpPr>
        <p:spPr>
          <a:xfrm>
            <a:off x="457200" y="1600201"/>
            <a:ext cx="8229600" cy="5069159"/>
          </a:xfrm>
        </p:spPr>
        <p:txBody>
          <a:bodyPr>
            <a:normAutofit fontScale="92500" lnSpcReduction="20000"/>
          </a:bodyPr>
          <a:lstStyle/>
          <a:p>
            <a:pPr marL="0" indent="0">
              <a:buNone/>
            </a:pPr>
            <a:r>
              <a:rPr lang="nl-NL" dirty="0"/>
              <a:t>modules, cursussen,…</a:t>
            </a:r>
          </a:p>
          <a:p>
            <a:r>
              <a:rPr lang="nl-NL" dirty="0"/>
              <a:t>tools worden eerst in de praktijk getest, in de lokale/regionale/nationale context;</a:t>
            </a:r>
          </a:p>
          <a:p>
            <a:r>
              <a:rPr lang="nl-NL" dirty="0"/>
              <a:t>een serie van tools vormt een module voor een cursus;</a:t>
            </a:r>
          </a:p>
          <a:p>
            <a:r>
              <a:rPr lang="nl-NL" dirty="0"/>
              <a:t>modules en cursussen worden ontworpen en uitgetest in de praktijk;</a:t>
            </a:r>
          </a:p>
          <a:p>
            <a:r>
              <a:rPr lang="nl-NL" dirty="0"/>
              <a:t>modules en tools  kunnen door anderen gebruikt worden, na voldoende testen;</a:t>
            </a:r>
          </a:p>
          <a:p>
            <a:r>
              <a:rPr lang="nl-NL" dirty="0"/>
              <a:t>dit is gepland tijdens het tweede deel van het project.</a:t>
            </a:r>
          </a:p>
        </p:txBody>
      </p:sp>
    </p:spTree>
    <p:extLst>
      <p:ext uri="{BB962C8B-B14F-4D97-AF65-F5344CB8AC3E}">
        <p14:creationId xmlns:p14="http://schemas.microsoft.com/office/powerpoint/2010/main" val="268815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042886" y="325737"/>
            <a:ext cx="7127325" cy="994275"/>
          </a:xfrm>
          <a:prstGeom prst="rect">
            <a:avLst/>
          </a:prstGeom>
        </p:spPr>
        <p:txBody>
          <a:bodyPr vert="horz" lIns="68569" tIns="68569" rIns="68569" bIns="68569" rtlCol="0" anchor="ctr" anchorCtr="0">
            <a:noAutofit/>
          </a:bodyPr>
          <a:lstStyle/>
          <a:p>
            <a:pPr>
              <a:spcBef>
                <a:spcPts val="0"/>
              </a:spcBef>
            </a:pPr>
            <a:r>
              <a:rPr lang="nl-BE" dirty="0"/>
              <a:t>The garden </a:t>
            </a:r>
            <a:r>
              <a:rPr lang="nl-BE" dirty="0" err="1"/>
              <a:t>metaphor</a:t>
            </a:r>
            <a:r>
              <a:rPr lang="nl-BE" dirty="0"/>
              <a:t> on “research”</a:t>
            </a:r>
          </a:p>
        </p:txBody>
      </p:sp>
      <p:sp>
        <p:nvSpPr>
          <p:cNvPr id="150" name="Shape 150"/>
          <p:cNvSpPr txBox="1">
            <a:spLocks noGrp="1"/>
          </p:cNvSpPr>
          <p:nvPr>
            <p:ph type="body" idx="1"/>
          </p:nvPr>
        </p:nvSpPr>
        <p:spPr>
          <a:xfrm>
            <a:off x="628650" y="1517000"/>
            <a:ext cx="3216600" cy="3263400"/>
          </a:xfrm>
          <a:prstGeom prst="rect">
            <a:avLst/>
          </a:prstGeom>
        </p:spPr>
        <p:txBody>
          <a:bodyPr vert="horz" lIns="68569" tIns="68569" rIns="68569" bIns="68569" rtlCol="0" anchor="t" anchorCtr="0">
            <a:noAutofit/>
          </a:bodyPr>
          <a:lstStyle/>
          <a:p>
            <a:pPr>
              <a:spcBef>
                <a:spcPts val="0"/>
              </a:spcBef>
              <a:buNone/>
            </a:pPr>
            <a:endParaRPr/>
          </a:p>
        </p:txBody>
      </p:sp>
      <p:sp>
        <p:nvSpPr>
          <p:cNvPr id="151" name="Shape 151"/>
          <p:cNvSpPr txBox="1">
            <a:spLocks noGrp="1"/>
          </p:cNvSpPr>
          <p:nvPr>
            <p:ph type="body" idx="2"/>
          </p:nvPr>
        </p:nvSpPr>
        <p:spPr>
          <a:xfrm>
            <a:off x="5212950" y="1517000"/>
            <a:ext cx="3302325" cy="3263400"/>
          </a:xfrm>
          <a:prstGeom prst="rect">
            <a:avLst/>
          </a:prstGeom>
        </p:spPr>
        <p:txBody>
          <a:bodyPr vert="horz" lIns="68569" tIns="68569" rIns="68569" bIns="68569" rtlCol="0" anchor="t" anchorCtr="0">
            <a:noAutofit/>
          </a:bodyPr>
          <a:lstStyle/>
          <a:p>
            <a:pPr>
              <a:spcBef>
                <a:spcPts val="0"/>
              </a:spcBef>
              <a:buNone/>
            </a:pPr>
            <a:endParaRPr/>
          </a:p>
        </p:txBody>
      </p:sp>
      <p:pic>
        <p:nvPicPr>
          <p:cNvPr id="152" name="Shape 152"/>
          <p:cNvPicPr preferRelativeResize="0"/>
          <p:nvPr/>
        </p:nvPicPr>
        <p:blipFill>
          <a:blip r:embed="rId3">
            <a:alphaModFix/>
          </a:blip>
          <a:stretch>
            <a:fillRect/>
          </a:stretch>
        </p:blipFill>
        <p:spPr>
          <a:xfrm>
            <a:off x="5321063" y="1556412"/>
            <a:ext cx="3086100" cy="2157413"/>
          </a:xfrm>
          <a:prstGeom prst="rect">
            <a:avLst/>
          </a:prstGeom>
          <a:noFill/>
          <a:ln>
            <a:noFill/>
          </a:ln>
        </p:spPr>
      </p:pic>
      <p:pic>
        <p:nvPicPr>
          <p:cNvPr id="153" name="Shape 153"/>
          <p:cNvPicPr preferRelativeResize="0"/>
          <p:nvPr/>
        </p:nvPicPr>
        <p:blipFill>
          <a:blip r:embed="rId4">
            <a:alphaModFix/>
          </a:blip>
          <a:stretch>
            <a:fillRect/>
          </a:stretch>
        </p:blipFill>
        <p:spPr>
          <a:xfrm>
            <a:off x="694857" y="1559984"/>
            <a:ext cx="3150394" cy="2150269"/>
          </a:xfrm>
          <a:prstGeom prst="rect">
            <a:avLst/>
          </a:prstGeom>
          <a:noFill/>
          <a:ln>
            <a:noFill/>
          </a:ln>
        </p:spPr>
      </p:pic>
      <p:sp>
        <p:nvSpPr>
          <p:cNvPr id="154" name="Shape 154"/>
          <p:cNvSpPr txBox="1"/>
          <p:nvPr/>
        </p:nvSpPr>
        <p:spPr>
          <a:xfrm>
            <a:off x="5844338" y="4245950"/>
            <a:ext cx="2303100" cy="261450"/>
          </a:xfrm>
          <a:prstGeom prst="rect">
            <a:avLst/>
          </a:prstGeom>
          <a:noFill/>
          <a:ln>
            <a:noFill/>
          </a:ln>
        </p:spPr>
        <p:txBody>
          <a:bodyPr lIns="68569" tIns="68569" rIns="68569" bIns="68569" anchor="t" anchorCtr="0">
            <a:noAutofit/>
          </a:bodyPr>
          <a:lstStyle/>
          <a:p>
            <a:endParaRPr sz="1350"/>
          </a:p>
        </p:txBody>
      </p:sp>
      <p:sp>
        <p:nvSpPr>
          <p:cNvPr id="155" name="Shape 155"/>
          <p:cNvSpPr txBox="1"/>
          <p:nvPr/>
        </p:nvSpPr>
        <p:spPr>
          <a:xfrm>
            <a:off x="3925313" y="1514112"/>
            <a:ext cx="1269450" cy="3263400"/>
          </a:xfrm>
          <a:prstGeom prst="rect">
            <a:avLst/>
          </a:prstGeom>
          <a:noFill/>
          <a:ln>
            <a:noFill/>
          </a:ln>
        </p:spPr>
        <p:txBody>
          <a:bodyPr lIns="68569" tIns="68569" rIns="68569" bIns="68569" anchor="t" anchorCtr="0">
            <a:noAutofit/>
          </a:bodyPr>
          <a:lstStyle/>
          <a:p>
            <a:r>
              <a:rPr lang="nl-BE" sz="1350" dirty="0" err="1"/>
              <a:t>Characteristics</a:t>
            </a:r>
            <a:r>
              <a:rPr lang="nl-BE" sz="1350" dirty="0"/>
              <a:t> of </a:t>
            </a:r>
            <a:r>
              <a:rPr lang="nl-BE" sz="1350" dirty="0" err="1"/>
              <a:t>each</a:t>
            </a:r>
            <a:r>
              <a:rPr lang="nl-BE" sz="1350" dirty="0"/>
              <a:t> sides?</a:t>
            </a:r>
          </a:p>
          <a:p>
            <a:endParaRPr sz="1350" dirty="0"/>
          </a:p>
          <a:p>
            <a:r>
              <a:rPr lang="nl-BE" sz="1350" dirty="0" err="1"/>
              <a:t>Give</a:t>
            </a:r>
            <a:r>
              <a:rPr lang="nl-BE" sz="1350" dirty="0"/>
              <a:t> </a:t>
            </a:r>
            <a:r>
              <a:rPr lang="nl-BE" sz="1350" dirty="0" err="1"/>
              <a:t>us</a:t>
            </a:r>
            <a:r>
              <a:rPr lang="nl-BE" sz="1350" dirty="0"/>
              <a:t> </a:t>
            </a:r>
            <a:r>
              <a:rPr lang="nl-BE" sz="1350" dirty="0" err="1"/>
              <a:t>your</a:t>
            </a:r>
            <a:r>
              <a:rPr lang="nl-BE" sz="1350" dirty="0"/>
              <a:t> opinion. </a:t>
            </a:r>
            <a:r>
              <a:rPr lang="nl-BE" sz="1350" dirty="0">
                <a:solidFill>
                  <a:schemeClr val="dk1"/>
                </a:solidFill>
              </a:rPr>
              <a:t>SHOOT! </a:t>
            </a:r>
          </a:p>
          <a:p>
            <a:r>
              <a:rPr lang="nl-BE" sz="1350" dirty="0">
                <a:solidFill>
                  <a:schemeClr val="dk1"/>
                </a:solidFill>
              </a:rPr>
              <a:t>Write </a:t>
            </a:r>
            <a:r>
              <a:rPr lang="nl-BE" sz="1350" dirty="0" err="1">
                <a:solidFill>
                  <a:schemeClr val="dk1"/>
                </a:solidFill>
              </a:rPr>
              <a:t>key</a:t>
            </a:r>
            <a:r>
              <a:rPr lang="nl-BE" sz="1350" dirty="0">
                <a:solidFill>
                  <a:schemeClr val="dk1"/>
                </a:solidFill>
              </a:rPr>
              <a:t> </a:t>
            </a:r>
            <a:r>
              <a:rPr lang="nl-BE" sz="1350" dirty="0" err="1">
                <a:solidFill>
                  <a:schemeClr val="dk1"/>
                </a:solidFill>
              </a:rPr>
              <a:t>words</a:t>
            </a:r>
            <a:r>
              <a:rPr lang="nl-BE" sz="1350" dirty="0">
                <a:solidFill>
                  <a:schemeClr val="dk1"/>
                </a:solidFill>
              </a:rPr>
              <a:t> on a post-</a:t>
            </a:r>
            <a:r>
              <a:rPr lang="nl-BE" sz="1350" dirty="0" err="1">
                <a:solidFill>
                  <a:schemeClr val="dk1"/>
                </a:solidFill>
              </a:rPr>
              <a:t>it</a:t>
            </a:r>
            <a:r>
              <a:rPr lang="nl-BE" sz="1350" dirty="0">
                <a:solidFill>
                  <a:schemeClr val="dk1"/>
                </a:solidFill>
              </a:rPr>
              <a:t> </a:t>
            </a:r>
            <a:r>
              <a:rPr lang="nl-BE" sz="1350" dirty="0" err="1">
                <a:solidFill>
                  <a:schemeClr val="dk1"/>
                </a:solidFill>
              </a:rPr>
              <a:t>and</a:t>
            </a:r>
            <a:r>
              <a:rPr lang="nl-BE" sz="1350" dirty="0">
                <a:solidFill>
                  <a:schemeClr val="dk1"/>
                </a:solidFill>
              </a:rPr>
              <a:t> </a:t>
            </a:r>
            <a:r>
              <a:rPr lang="nl-BE" sz="1350" dirty="0" err="1">
                <a:solidFill>
                  <a:schemeClr val="dk1"/>
                </a:solidFill>
              </a:rPr>
              <a:t>glue</a:t>
            </a:r>
            <a:r>
              <a:rPr lang="nl-BE" sz="1350" dirty="0">
                <a:solidFill>
                  <a:schemeClr val="dk1"/>
                </a:solidFill>
              </a:rPr>
              <a:t> </a:t>
            </a:r>
            <a:r>
              <a:rPr lang="nl-BE" sz="1350" dirty="0" err="1">
                <a:solidFill>
                  <a:schemeClr val="dk1"/>
                </a:solidFill>
              </a:rPr>
              <a:t>it</a:t>
            </a:r>
            <a:r>
              <a:rPr lang="nl-BE" sz="1350" dirty="0">
                <a:solidFill>
                  <a:schemeClr val="dk1"/>
                </a:solidFill>
              </a:rPr>
              <a:t> on </a:t>
            </a:r>
            <a:r>
              <a:rPr lang="nl-BE" sz="1350" dirty="0" err="1">
                <a:solidFill>
                  <a:schemeClr val="dk1"/>
                </a:solidFill>
              </a:rPr>
              <a:t>the</a:t>
            </a:r>
            <a:r>
              <a:rPr lang="nl-BE" sz="1350" dirty="0">
                <a:solidFill>
                  <a:schemeClr val="dk1"/>
                </a:solidFill>
              </a:rPr>
              <a:t> side </a:t>
            </a:r>
            <a:r>
              <a:rPr lang="nl-BE" sz="1350" dirty="0" err="1"/>
              <a:t>where</a:t>
            </a:r>
            <a:r>
              <a:rPr lang="nl-BE" sz="1350" dirty="0"/>
              <a:t> </a:t>
            </a:r>
            <a:r>
              <a:rPr lang="nl-BE" sz="1350" dirty="0" err="1"/>
              <a:t>it</a:t>
            </a:r>
            <a:r>
              <a:rPr lang="nl-BE" sz="1350" dirty="0"/>
              <a:t> </a:t>
            </a:r>
            <a:r>
              <a:rPr lang="nl-BE" sz="1350" dirty="0" err="1"/>
              <a:t>belongs</a:t>
            </a:r>
            <a:r>
              <a:rPr lang="nl-BE" sz="1350" dirty="0"/>
              <a:t> </a:t>
            </a:r>
            <a:r>
              <a:rPr lang="nl-BE" sz="1350" dirty="0" err="1"/>
              <a:t>to</a:t>
            </a:r>
            <a:r>
              <a:rPr lang="nl-BE" sz="1350" dirty="0"/>
              <a:t> (on </a:t>
            </a:r>
            <a:r>
              <a:rPr lang="nl-BE" sz="1350" dirty="0" err="1"/>
              <a:t>the</a:t>
            </a:r>
            <a:r>
              <a:rPr lang="nl-BE" sz="1350" dirty="0"/>
              <a:t> screen)</a:t>
            </a:r>
          </a:p>
          <a:p>
            <a:endParaRPr sz="1350" dirty="0"/>
          </a:p>
          <a:p>
            <a:r>
              <a:rPr lang="nl-BE" sz="1350" dirty="0" err="1"/>
              <a:t>To</a:t>
            </a:r>
            <a:r>
              <a:rPr lang="nl-BE" sz="1350" dirty="0"/>
              <a:t> </a:t>
            </a:r>
            <a:r>
              <a:rPr lang="nl-BE" sz="1350" dirty="0" err="1"/>
              <a:t>what</a:t>
            </a:r>
            <a:r>
              <a:rPr lang="nl-BE" sz="1350" dirty="0"/>
              <a:t> kind of research </a:t>
            </a:r>
            <a:r>
              <a:rPr lang="nl-BE" sz="1350" dirty="0" err="1"/>
              <a:t>can</a:t>
            </a:r>
            <a:r>
              <a:rPr lang="nl-BE" sz="1350" dirty="0"/>
              <a:t> </a:t>
            </a:r>
            <a:r>
              <a:rPr lang="nl-BE" sz="1350" dirty="0" err="1"/>
              <a:t>both</a:t>
            </a:r>
            <a:r>
              <a:rPr lang="nl-BE" sz="1350" dirty="0"/>
              <a:t> </a:t>
            </a:r>
            <a:r>
              <a:rPr lang="nl-BE" sz="1350" dirty="0" err="1"/>
              <a:t>photo’s</a:t>
            </a:r>
            <a:r>
              <a:rPr lang="nl-BE" sz="1350" dirty="0"/>
              <a:t> </a:t>
            </a:r>
            <a:r>
              <a:rPr lang="nl-BE" sz="1350" dirty="0" err="1"/>
              <a:t>be</a:t>
            </a:r>
            <a:r>
              <a:rPr lang="nl-BE" sz="1350" dirty="0"/>
              <a:t> </a:t>
            </a:r>
            <a:r>
              <a:rPr lang="nl-BE" sz="1350" dirty="0" err="1"/>
              <a:t>linked</a:t>
            </a:r>
            <a:r>
              <a:rPr lang="nl-BE" sz="1350" dirty="0"/>
              <a:t> ?</a:t>
            </a:r>
          </a:p>
          <a:p>
            <a:endParaRPr sz="1350" dirty="0"/>
          </a:p>
          <a:p>
            <a:r>
              <a:rPr lang="nl-BE" sz="1350" dirty="0"/>
              <a:t>How do </a:t>
            </a:r>
            <a:r>
              <a:rPr lang="nl-BE" sz="1350" dirty="0" err="1"/>
              <a:t>they</a:t>
            </a:r>
            <a:r>
              <a:rPr lang="nl-BE" sz="1350" dirty="0"/>
              <a:t> </a:t>
            </a:r>
            <a:r>
              <a:rPr lang="nl-BE" sz="1350" dirty="0" err="1"/>
              <a:t>relate</a:t>
            </a:r>
            <a:r>
              <a:rPr lang="nl-BE" sz="1350" dirty="0"/>
              <a:t>?</a:t>
            </a:r>
          </a:p>
          <a:p>
            <a:endParaRPr sz="1350" dirty="0"/>
          </a:p>
          <a:p>
            <a:r>
              <a:rPr lang="nl-BE" sz="1350" dirty="0"/>
              <a:t>How are </a:t>
            </a:r>
            <a:r>
              <a:rPr lang="nl-BE" sz="1350" dirty="0" err="1"/>
              <a:t>they</a:t>
            </a:r>
            <a:r>
              <a:rPr lang="nl-BE" sz="1350" dirty="0"/>
              <a:t> different?</a:t>
            </a:r>
          </a:p>
        </p:txBody>
      </p:sp>
      <p:sp>
        <p:nvSpPr>
          <p:cNvPr id="9" name="Shape 161"/>
          <p:cNvSpPr txBox="1">
            <a:spLocks/>
          </p:cNvSpPr>
          <p:nvPr/>
        </p:nvSpPr>
        <p:spPr>
          <a:xfrm>
            <a:off x="5306283" y="3773151"/>
            <a:ext cx="3150394" cy="3263400"/>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52388">
              <a:lnSpc>
                <a:spcPct val="115000"/>
              </a:lnSpc>
              <a:spcBef>
                <a:spcPts val="0"/>
              </a:spcBef>
              <a:buSzPct val="61111"/>
              <a:buNone/>
            </a:pPr>
            <a:r>
              <a:rPr lang="en-US" sz="1350" dirty="0">
                <a:solidFill>
                  <a:srgbClr val="000000"/>
                </a:solidFill>
                <a:latin typeface="Arial"/>
                <a:ea typeface="Arial"/>
                <a:cs typeface="Arial"/>
                <a:sym typeface="Arial"/>
              </a:rPr>
              <a:t>Small scale, individual learning small scaled groups, diverse subjects, many focuses, colorful, personal truth, small feasible tools.</a:t>
            </a:r>
          </a:p>
          <a:p>
            <a:pPr>
              <a:spcBef>
                <a:spcPts val="0"/>
              </a:spcBef>
              <a:buNone/>
            </a:pPr>
            <a:endParaRPr lang="en-US" sz="2100" dirty="0"/>
          </a:p>
        </p:txBody>
      </p:sp>
      <p:sp>
        <p:nvSpPr>
          <p:cNvPr id="10" name="Shape 162"/>
          <p:cNvSpPr txBox="1">
            <a:spLocks/>
          </p:cNvSpPr>
          <p:nvPr/>
        </p:nvSpPr>
        <p:spPr>
          <a:xfrm>
            <a:off x="774919" y="3753237"/>
            <a:ext cx="3150394" cy="1374300"/>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52388">
              <a:lnSpc>
                <a:spcPct val="115000"/>
              </a:lnSpc>
              <a:spcBef>
                <a:spcPts val="0"/>
              </a:spcBef>
              <a:buSzPct val="61111"/>
              <a:buNone/>
            </a:pPr>
            <a:r>
              <a:rPr lang="en-US" sz="1350" dirty="0">
                <a:solidFill>
                  <a:srgbClr val="000000"/>
                </a:solidFill>
                <a:latin typeface="Arial"/>
                <a:ea typeface="Arial"/>
                <a:cs typeface="Arial"/>
                <a:sym typeface="Arial"/>
              </a:rPr>
              <a:t>Large scale,  one subject, one focus, uniform, academic truth, </a:t>
            </a:r>
            <a:r>
              <a:rPr lang="en-US" sz="1350" dirty="0">
                <a:latin typeface="Arial"/>
                <a:ea typeface="Arial"/>
                <a:cs typeface="Arial"/>
                <a:sym typeface="Arial"/>
              </a:rPr>
              <a:t>specialist </a:t>
            </a:r>
            <a:r>
              <a:rPr lang="en-US" sz="1350" dirty="0">
                <a:solidFill>
                  <a:srgbClr val="000000"/>
                </a:solidFill>
                <a:latin typeface="Arial"/>
                <a:ea typeface="Arial"/>
                <a:cs typeface="Arial"/>
                <a:sym typeface="Arial"/>
              </a:rPr>
              <a:t>sophisticated tools, </a:t>
            </a:r>
          </a:p>
          <a:p>
            <a:pPr marL="0" indent="0">
              <a:lnSpc>
                <a:spcPct val="100000"/>
              </a:lnSpc>
              <a:spcBef>
                <a:spcPts val="0"/>
              </a:spcBef>
              <a:buNone/>
            </a:pPr>
            <a:endParaRPr lang="en-US" sz="1050" dirty="0">
              <a:solidFill>
                <a:srgbClr val="000000"/>
              </a:solidFill>
              <a:latin typeface="Arial"/>
              <a:ea typeface="Arial"/>
              <a:cs typeface="Arial"/>
              <a:sym typeface="Arial"/>
            </a:endParaRPr>
          </a:p>
          <a:p>
            <a:pPr>
              <a:spcBef>
                <a:spcPts val="0"/>
              </a:spcBef>
              <a:buNone/>
            </a:pPr>
            <a:endParaRPr lang="en-US" sz="2100" dirty="0"/>
          </a:p>
        </p:txBody>
      </p:sp>
    </p:spTree>
    <p:extLst>
      <p:ext uri="{BB962C8B-B14F-4D97-AF65-F5344CB8AC3E}">
        <p14:creationId xmlns:p14="http://schemas.microsoft.com/office/powerpoint/2010/main" val="8501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a:blip r:embed="rId2"/>
          <a:stretch>
            <a:fillRect/>
          </a:stretch>
        </p:blipFill>
        <p:spPr>
          <a:xfrm>
            <a:off x="611560" y="202090"/>
            <a:ext cx="7927230" cy="7722709"/>
          </a:xfrm>
          <a:prstGeom prst="rect">
            <a:avLst/>
          </a:prstGeom>
        </p:spPr>
      </p:pic>
    </p:spTree>
    <p:extLst>
      <p:ext uri="{BB962C8B-B14F-4D97-AF65-F5344CB8AC3E}">
        <p14:creationId xmlns:p14="http://schemas.microsoft.com/office/powerpoint/2010/main" val="3159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4018354042"/>
              </p:ext>
            </p:extLst>
          </p:nvPr>
        </p:nvGraphicFramePr>
        <p:xfrm>
          <a:off x="457200" y="822721"/>
          <a:ext cx="8363271" cy="6006656"/>
        </p:xfrm>
        <a:graphic>
          <a:graphicData uri="http://schemas.openxmlformats.org/drawingml/2006/table">
            <a:tbl>
              <a:tblPr firstRow="1" firstCol="1" bandRow="1">
                <a:tableStyleId>{5C22544A-7EE6-4342-B048-85BDC9FD1C3A}</a:tableStyleId>
              </a:tblPr>
              <a:tblGrid>
                <a:gridCol w="2787757">
                  <a:extLst>
                    <a:ext uri="{9D8B030D-6E8A-4147-A177-3AD203B41FA5}">
                      <a16:colId xmlns:a16="http://schemas.microsoft.com/office/drawing/2014/main" val="3227341491"/>
                    </a:ext>
                  </a:extLst>
                </a:gridCol>
                <a:gridCol w="2787757">
                  <a:extLst>
                    <a:ext uri="{9D8B030D-6E8A-4147-A177-3AD203B41FA5}">
                      <a16:colId xmlns:a16="http://schemas.microsoft.com/office/drawing/2014/main" val="2444343740"/>
                    </a:ext>
                  </a:extLst>
                </a:gridCol>
                <a:gridCol w="2787757">
                  <a:extLst>
                    <a:ext uri="{9D8B030D-6E8A-4147-A177-3AD203B41FA5}">
                      <a16:colId xmlns:a16="http://schemas.microsoft.com/office/drawing/2014/main" val="3529476263"/>
                    </a:ext>
                  </a:extLst>
                </a:gridCol>
              </a:tblGrid>
              <a:tr h="499432">
                <a:tc>
                  <a:txBody>
                    <a:bodyPr/>
                    <a:lstStyle/>
                    <a:p>
                      <a:pPr>
                        <a:lnSpc>
                          <a:spcPct val="110000"/>
                        </a:lnSpc>
                        <a:spcAft>
                          <a:spcPts val="0"/>
                        </a:spcAft>
                      </a:pPr>
                      <a:r>
                        <a:rPr lang="en-US" sz="16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Wetenschappelijk onderzoek</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Praktijkonderzoek</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1341606299"/>
                  </a:ext>
                </a:extLst>
              </a:tr>
              <a:tr h="890434">
                <a:tc>
                  <a:txBody>
                    <a:bodyPr/>
                    <a:lstStyle/>
                    <a:p>
                      <a:pPr>
                        <a:lnSpc>
                          <a:spcPct val="110000"/>
                        </a:lnSpc>
                        <a:spcAft>
                          <a:spcPts val="0"/>
                        </a:spcAft>
                      </a:pPr>
                      <a:r>
                        <a:rPr lang="en-US" sz="1600">
                          <a:effectLst/>
                        </a:rPr>
                        <a:t>Doel</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dirty="0" err="1">
                          <a:effectLst/>
                        </a:rPr>
                        <a:t>Uitbreiden</a:t>
                      </a:r>
                      <a:r>
                        <a:rPr lang="en-US" sz="1600" dirty="0">
                          <a:effectLst/>
                        </a:rPr>
                        <a:t> van </a:t>
                      </a:r>
                      <a:r>
                        <a:rPr lang="en-US" sz="1600" dirty="0" err="1">
                          <a:effectLst/>
                        </a:rPr>
                        <a:t>wetenschappelijke</a:t>
                      </a:r>
                      <a:r>
                        <a:rPr lang="en-US" sz="1600" dirty="0">
                          <a:effectLst/>
                        </a:rPr>
                        <a:t> </a:t>
                      </a:r>
                      <a:r>
                        <a:rPr lang="en-US" sz="1600" dirty="0" err="1">
                          <a:effectLst/>
                        </a:rPr>
                        <a:t>kennis</a:t>
                      </a:r>
                      <a:r>
                        <a:rPr lang="en-US" sz="1600" dirty="0">
                          <a:effectLst/>
                        </a:rPr>
                        <a:t> in </a:t>
                      </a:r>
                      <a:r>
                        <a:rPr lang="en-US" sz="1600" dirty="0" err="1">
                          <a:effectLst/>
                        </a:rPr>
                        <a:t>een</a:t>
                      </a:r>
                      <a:r>
                        <a:rPr lang="en-US" sz="1600" dirty="0">
                          <a:effectLst/>
                        </a:rPr>
                        <a:t> </a:t>
                      </a:r>
                      <a:r>
                        <a:rPr lang="en-US" sz="1600" dirty="0" err="1">
                          <a:effectLst/>
                        </a:rPr>
                        <a:t>bepaalde</a:t>
                      </a:r>
                      <a:r>
                        <a:rPr lang="en-US" sz="1600" dirty="0">
                          <a:effectLst/>
                        </a:rPr>
                        <a:t> discipline</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Meer inzicht in de praktijk om zodoende die praktijk te verbeteren</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720727317"/>
                  </a:ext>
                </a:extLst>
              </a:tr>
              <a:tr h="499432">
                <a:tc>
                  <a:txBody>
                    <a:bodyPr/>
                    <a:lstStyle/>
                    <a:p>
                      <a:pPr>
                        <a:lnSpc>
                          <a:spcPct val="110000"/>
                        </a:lnSpc>
                        <a:spcAft>
                          <a:spcPts val="0"/>
                        </a:spcAft>
                      </a:pPr>
                      <a:r>
                        <a:rPr lang="en-US" sz="1600">
                          <a:effectLst/>
                        </a:rPr>
                        <a:t>Uitgevoerd door</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Wetenschappers</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Leraren</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835921589"/>
                  </a:ext>
                </a:extLst>
              </a:tr>
              <a:tr h="890434">
                <a:tc>
                  <a:txBody>
                    <a:bodyPr/>
                    <a:lstStyle/>
                    <a:p>
                      <a:pPr>
                        <a:lnSpc>
                          <a:spcPct val="110000"/>
                        </a:lnSpc>
                        <a:spcAft>
                          <a:spcPts val="0"/>
                        </a:spcAft>
                      </a:pPr>
                      <a:r>
                        <a:rPr lang="en-US" sz="1600">
                          <a:effectLst/>
                        </a:rPr>
                        <a:t>Uitgevoerd in</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dirty="0" err="1">
                          <a:effectLst/>
                        </a:rPr>
                        <a:t>Gecontroleerde</a:t>
                      </a:r>
                      <a:r>
                        <a:rPr lang="en-US" sz="1600" dirty="0">
                          <a:effectLst/>
                        </a:rPr>
                        <a:t> </a:t>
                      </a:r>
                      <a:r>
                        <a:rPr lang="en-US" sz="1600" dirty="0" err="1">
                          <a:effectLst/>
                        </a:rPr>
                        <a:t>omgevingen</a:t>
                      </a:r>
                      <a:r>
                        <a:rPr lang="en-US" sz="1600" dirty="0">
                          <a:effectLst/>
                        </a:rPr>
                        <a:t> (</a:t>
                      </a:r>
                      <a:r>
                        <a:rPr lang="en-US" sz="1600" dirty="0" err="1">
                          <a:effectLst/>
                        </a:rPr>
                        <a:t>laboratoriumonderzoek</a:t>
                      </a:r>
                      <a:r>
                        <a:rPr lang="en-US" sz="1600" dirty="0">
                          <a:effectLst/>
                        </a:rPr>
                        <a:t>) of in </a:t>
                      </a:r>
                      <a:r>
                        <a:rPr lang="en-US" sz="1600" dirty="0" err="1">
                          <a:effectLst/>
                        </a:rPr>
                        <a:t>scholen</a:t>
                      </a:r>
                      <a:r>
                        <a:rPr lang="en-US" sz="1600" dirty="0">
                          <a:effectLst/>
                        </a:rPr>
                        <a:t> (‘in vivo’)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Een specifieke onderwijspraktijk</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1631010583"/>
                  </a:ext>
                </a:extLst>
              </a:tr>
              <a:tr h="812764">
                <a:tc>
                  <a:txBody>
                    <a:bodyPr/>
                    <a:lstStyle/>
                    <a:p>
                      <a:pPr>
                        <a:lnSpc>
                          <a:spcPct val="110000"/>
                        </a:lnSpc>
                        <a:spcAft>
                          <a:spcPts val="0"/>
                        </a:spcAft>
                      </a:pPr>
                      <a:r>
                        <a:rPr lang="en-US" sz="1600">
                          <a:effectLst/>
                        </a:rPr>
                        <a:t>Invloed op de wetenschap</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Breed, via publicaties in wetenschappelijke tijdschriften</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dirty="0">
                          <a:effectLst/>
                        </a:rPr>
                        <a:t>Erg </a:t>
                      </a:r>
                      <a:r>
                        <a:rPr lang="en-US" sz="1600" dirty="0" err="1">
                          <a:effectLst/>
                        </a:rPr>
                        <a:t>beperkt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1370894338"/>
                  </a:ext>
                </a:extLst>
              </a:tr>
              <a:tr h="624813">
                <a:tc>
                  <a:txBody>
                    <a:bodyPr/>
                    <a:lstStyle/>
                    <a:p>
                      <a:pPr>
                        <a:lnSpc>
                          <a:spcPct val="110000"/>
                        </a:lnSpc>
                        <a:spcAft>
                          <a:spcPts val="0"/>
                        </a:spcAft>
                      </a:pPr>
                      <a:r>
                        <a:rPr lang="en-US" sz="1600">
                          <a:effectLst/>
                        </a:rPr>
                        <a:t>Invloed op de onderwijspraktijk</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Erg beperkt</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Diepgaand, op de onderzochte praktijk</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2826233383"/>
                  </a:ext>
                </a:extLst>
              </a:tr>
              <a:tr h="812764">
                <a:tc>
                  <a:txBody>
                    <a:bodyPr/>
                    <a:lstStyle/>
                    <a:p>
                      <a:pPr>
                        <a:lnSpc>
                          <a:spcPct val="110000"/>
                        </a:lnSpc>
                        <a:spcAft>
                          <a:spcPts val="0"/>
                        </a:spcAft>
                      </a:pPr>
                      <a:r>
                        <a:rPr lang="en-US" sz="1600">
                          <a:effectLst/>
                        </a:rPr>
                        <a:t>Reikwijdte van de bevindingen</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Generaliseerbaar; geldig voor verschillende contexten</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Beperkt tot de onderzochte praktijk</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36235639"/>
                  </a:ext>
                </a:extLst>
              </a:tr>
              <a:tr h="890434">
                <a:tc>
                  <a:txBody>
                    <a:bodyPr/>
                    <a:lstStyle/>
                    <a:p>
                      <a:pPr>
                        <a:lnSpc>
                          <a:spcPct val="110000"/>
                        </a:lnSpc>
                        <a:spcAft>
                          <a:spcPts val="0"/>
                        </a:spcAft>
                      </a:pPr>
                      <a:r>
                        <a:rPr lang="en-US" sz="1600">
                          <a:effectLst/>
                        </a:rPr>
                        <a:t>Betrokkenheid van leraren</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a:effectLst/>
                        </a:rPr>
                        <a:t>Als informatiebron en/of uitvoerder van een bedachte interventie</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tc>
                  <a:txBody>
                    <a:bodyPr/>
                    <a:lstStyle/>
                    <a:p>
                      <a:pPr>
                        <a:lnSpc>
                          <a:spcPct val="110000"/>
                        </a:lnSpc>
                        <a:spcAft>
                          <a:spcPts val="0"/>
                        </a:spcAft>
                      </a:pPr>
                      <a:r>
                        <a:rPr lang="en-US" sz="1600" dirty="0" err="1">
                          <a:effectLst/>
                        </a:rPr>
                        <a:t>Als</a:t>
                      </a:r>
                      <a:r>
                        <a:rPr lang="en-US" sz="1600" dirty="0">
                          <a:effectLst/>
                        </a:rPr>
                        <a:t> </a:t>
                      </a:r>
                      <a:r>
                        <a:rPr lang="en-US" sz="1600" dirty="0" err="1">
                          <a:effectLst/>
                        </a:rPr>
                        <a:t>onderzoeker</a:t>
                      </a:r>
                      <a:r>
                        <a:rPr lang="en-US" sz="1600" dirty="0">
                          <a:effectLst/>
                        </a:rPr>
                        <a:t>, of </a:t>
                      </a:r>
                      <a:r>
                        <a:rPr lang="en-US" sz="1600" dirty="0" err="1">
                          <a:effectLst/>
                        </a:rPr>
                        <a:t>als</a:t>
                      </a:r>
                      <a:r>
                        <a:rPr lang="en-US" sz="1600" dirty="0">
                          <a:effectLst/>
                        </a:rPr>
                        <a:t> ‘</a:t>
                      </a:r>
                      <a:r>
                        <a:rPr lang="en-US" sz="1600" dirty="0" err="1">
                          <a:effectLst/>
                        </a:rPr>
                        <a:t>kritische</a:t>
                      </a:r>
                      <a:r>
                        <a:rPr lang="en-US" sz="1600" dirty="0">
                          <a:effectLst/>
                        </a:rPr>
                        <a:t> </a:t>
                      </a:r>
                      <a:r>
                        <a:rPr lang="en-US" sz="1600" dirty="0" err="1">
                          <a:effectLst/>
                        </a:rPr>
                        <a:t>vriend</a:t>
                      </a:r>
                      <a:r>
                        <a:rPr lang="en-US" sz="1600" dirty="0">
                          <a:effectLst/>
                        </a:rPr>
                        <a:t>’ </a:t>
                      </a:r>
                      <a:r>
                        <a:rPr lang="en-US" sz="1600" dirty="0" err="1">
                          <a:effectLst/>
                        </a:rPr>
                        <a:t>bij</a:t>
                      </a:r>
                      <a:r>
                        <a:rPr lang="en-US" sz="1600" dirty="0">
                          <a:effectLst/>
                        </a:rPr>
                        <a:t> het </a:t>
                      </a:r>
                      <a:r>
                        <a:rPr lang="en-US" sz="1600" dirty="0" err="1">
                          <a:effectLst/>
                        </a:rPr>
                        <a:t>onderzoek</a:t>
                      </a:r>
                      <a:r>
                        <a:rPr lang="en-US" sz="1600" dirty="0">
                          <a:effectLst/>
                        </a:rPr>
                        <a:t> van </a:t>
                      </a:r>
                      <a:r>
                        <a:rPr lang="en-US" sz="1600" dirty="0" err="1">
                          <a:effectLst/>
                        </a:rPr>
                        <a:t>een</a:t>
                      </a:r>
                      <a:r>
                        <a:rPr lang="en-US" sz="1600" dirty="0">
                          <a:effectLst/>
                        </a:rPr>
                        <a:t> </a:t>
                      </a:r>
                      <a:r>
                        <a:rPr lang="en-US" sz="1600" dirty="0" err="1">
                          <a:effectLst/>
                        </a:rPr>
                        <a:t>collega</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107950"/>
                </a:tc>
                <a:extLst>
                  <a:ext uri="{0D108BD9-81ED-4DB2-BD59-A6C34878D82A}">
                    <a16:rowId xmlns:a16="http://schemas.microsoft.com/office/drawing/2014/main" val="3283026813"/>
                  </a:ext>
                </a:extLst>
              </a:tr>
            </a:tbl>
          </a:graphicData>
        </a:graphic>
      </p:graphicFrame>
      <p:sp>
        <p:nvSpPr>
          <p:cNvPr id="6" name="Rechthoek 5"/>
          <p:cNvSpPr/>
          <p:nvPr/>
        </p:nvSpPr>
        <p:spPr>
          <a:xfrm>
            <a:off x="1331640" y="46759"/>
            <a:ext cx="1656183" cy="100384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Beide zijn waardevol in linpilcare</a:t>
            </a:r>
          </a:p>
        </p:txBody>
      </p:sp>
    </p:spTree>
    <p:extLst>
      <p:ext uri="{BB962C8B-B14F-4D97-AF65-F5344CB8AC3E}">
        <p14:creationId xmlns:p14="http://schemas.microsoft.com/office/powerpoint/2010/main" val="231816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linpilcare</a:t>
            </a:r>
          </a:p>
        </p:txBody>
      </p:sp>
      <p:sp>
        <p:nvSpPr>
          <p:cNvPr id="3" name="Tijdelijke aanduiding voor inhoud 2"/>
          <p:cNvSpPr>
            <a:spLocks noGrp="1"/>
          </p:cNvSpPr>
          <p:nvPr>
            <p:ph idx="1"/>
          </p:nvPr>
        </p:nvSpPr>
        <p:spPr/>
        <p:txBody>
          <a:bodyPr>
            <a:normAutofit/>
          </a:bodyPr>
          <a:lstStyle/>
          <a:p>
            <a:pPr marL="0" indent="0">
              <a:buNone/>
            </a:pPr>
            <a:r>
              <a:rPr lang="nl-BE" dirty="0"/>
              <a:t>Over evidence:</a:t>
            </a:r>
          </a:p>
          <a:p>
            <a:pPr marL="0" indent="0">
              <a:buNone/>
            </a:pPr>
            <a:r>
              <a:rPr lang="nl-BE" dirty="0"/>
              <a:t>het perspectief van de leraar: </a:t>
            </a:r>
            <a:br>
              <a:rPr lang="nl-BE" dirty="0"/>
            </a:br>
            <a:r>
              <a:rPr lang="nl-BE" sz="2400" dirty="0"/>
              <a:t>‘in welke mate is een bepaalde vorm van ‘evidence’ valide voor de leraar om rekening mee te houden als de leraar zijn praktijk herdenkt.’</a:t>
            </a:r>
          </a:p>
          <a:p>
            <a:pPr marL="0" indent="0">
              <a:buNone/>
            </a:pPr>
            <a:endParaRPr lang="nl-BE" sz="2400" dirty="0"/>
          </a:p>
          <a:p>
            <a:pPr lvl="2"/>
            <a:r>
              <a:rPr lang="nl-BE" dirty="0"/>
              <a:t>resultaten van praktijkonderzoek;</a:t>
            </a:r>
          </a:p>
          <a:p>
            <a:pPr lvl="2"/>
            <a:r>
              <a:rPr lang="nl-BE" dirty="0"/>
              <a:t>resultaten van academisch onderzoek;</a:t>
            </a:r>
          </a:p>
          <a:p>
            <a:pPr lvl="2"/>
            <a:r>
              <a:rPr lang="nl-BE" dirty="0"/>
              <a:t>resultaten van praktijkonderzoek door anderen gedaan.</a:t>
            </a:r>
          </a:p>
        </p:txBody>
      </p:sp>
    </p:spTree>
    <p:extLst>
      <p:ext uri="{BB962C8B-B14F-4D97-AF65-F5344CB8AC3E}">
        <p14:creationId xmlns:p14="http://schemas.microsoft.com/office/powerpoint/2010/main" val="264632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29600" cy="1152128"/>
          </a:xfrm>
        </p:spPr>
        <p:txBody>
          <a:bodyPr>
            <a:normAutofit fontScale="90000"/>
          </a:bodyPr>
          <a:lstStyle/>
          <a:p>
            <a:r>
              <a:rPr lang="nl-BE" sz="4900" dirty="0"/>
              <a:t>linpilcare</a:t>
            </a:r>
            <a:br>
              <a:rPr lang="nl-BE" sz="3600" dirty="0"/>
            </a:br>
            <a:endParaRPr lang="nl-BE" sz="3600" dirty="0"/>
          </a:p>
        </p:txBody>
      </p:sp>
      <p:sp>
        <p:nvSpPr>
          <p:cNvPr id="3" name="Tijdelijke aanduiding voor inhoud 2"/>
          <p:cNvSpPr>
            <a:spLocks noGrp="1"/>
          </p:cNvSpPr>
          <p:nvPr>
            <p:ph idx="1"/>
          </p:nvPr>
        </p:nvSpPr>
        <p:spPr/>
        <p:txBody>
          <a:bodyPr>
            <a:normAutofit fontScale="92500" lnSpcReduction="20000"/>
          </a:bodyPr>
          <a:lstStyle/>
          <a:p>
            <a:pPr marL="57150" indent="0">
              <a:buNone/>
            </a:pPr>
            <a:r>
              <a:rPr lang="nl-BE" dirty="0"/>
              <a:t>CFR over professionele leergemeenschappen (PLG)</a:t>
            </a:r>
          </a:p>
          <a:p>
            <a:pPr marL="457200" lvl="1" indent="0">
              <a:buNone/>
            </a:pPr>
            <a:r>
              <a:rPr lang="nl-BE" dirty="0"/>
              <a:t>Prototyping:</a:t>
            </a:r>
          </a:p>
          <a:p>
            <a:pPr lvl="2"/>
            <a:r>
              <a:rPr lang="nl-BE" dirty="0"/>
              <a:t>‘a </a:t>
            </a:r>
            <a:r>
              <a:rPr lang="nl-BE" dirty="0" err="1"/>
              <a:t>process</a:t>
            </a:r>
            <a:r>
              <a:rPr lang="nl-BE" dirty="0"/>
              <a:t>, </a:t>
            </a:r>
            <a:r>
              <a:rPr lang="nl-BE" dirty="0" err="1"/>
              <a:t>not</a:t>
            </a:r>
            <a:r>
              <a:rPr lang="nl-BE" dirty="0"/>
              <a:t> </a:t>
            </a:r>
            <a:r>
              <a:rPr lang="nl-BE" dirty="0" err="1"/>
              <a:t>just</a:t>
            </a:r>
            <a:r>
              <a:rPr lang="nl-BE" dirty="0"/>
              <a:t> a </a:t>
            </a:r>
            <a:r>
              <a:rPr lang="nl-BE" dirty="0" err="1"/>
              <a:t>physical</a:t>
            </a:r>
            <a:r>
              <a:rPr lang="nl-BE" dirty="0"/>
              <a:t> </a:t>
            </a:r>
            <a:r>
              <a:rPr lang="nl-BE" dirty="0" err="1"/>
              <a:t>place</a:t>
            </a:r>
            <a:r>
              <a:rPr lang="nl-BE" dirty="0"/>
              <a:t> </a:t>
            </a:r>
            <a:r>
              <a:rPr lang="nl-BE" dirty="0" err="1"/>
              <a:t>where</a:t>
            </a:r>
            <a:r>
              <a:rPr lang="nl-BE" dirty="0"/>
              <a:t> </a:t>
            </a:r>
            <a:r>
              <a:rPr lang="nl-BE" dirty="0" err="1"/>
              <a:t>you</a:t>
            </a:r>
            <a:r>
              <a:rPr lang="nl-BE" dirty="0"/>
              <a:t> design or prototype </a:t>
            </a:r>
            <a:r>
              <a:rPr lang="nl-BE" dirty="0" err="1"/>
              <a:t>and</a:t>
            </a:r>
            <a:r>
              <a:rPr lang="nl-BE" dirty="0"/>
              <a:t> present </a:t>
            </a:r>
            <a:r>
              <a:rPr lang="nl-BE" dirty="0" err="1"/>
              <a:t>to</a:t>
            </a:r>
            <a:r>
              <a:rPr lang="nl-BE" dirty="0"/>
              <a:t> your </a:t>
            </a:r>
            <a:r>
              <a:rPr lang="nl-BE" dirty="0" err="1"/>
              <a:t>peers</a:t>
            </a:r>
            <a:r>
              <a:rPr lang="nl-BE" dirty="0"/>
              <a:t>. Your </a:t>
            </a:r>
            <a:r>
              <a:rPr lang="nl-BE" dirty="0" err="1"/>
              <a:t>peers</a:t>
            </a:r>
            <a:r>
              <a:rPr lang="nl-BE" dirty="0"/>
              <a:t> </a:t>
            </a:r>
            <a:r>
              <a:rPr lang="nl-BE" dirty="0" err="1"/>
              <a:t>critique</a:t>
            </a:r>
            <a:r>
              <a:rPr lang="nl-BE" dirty="0"/>
              <a:t> your </a:t>
            </a:r>
            <a:r>
              <a:rPr lang="nl-BE" dirty="0" err="1"/>
              <a:t>work</a:t>
            </a:r>
            <a:r>
              <a:rPr lang="nl-BE" dirty="0"/>
              <a:t>, </a:t>
            </a:r>
            <a:r>
              <a:rPr lang="nl-BE" dirty="0" err="1"/>
              <a:t>highlighting</a:t>
            </a:r>
            <a:r>
              <a:rPr lang="nl-BE" dirty="0"/>
              <a:t> </a:t>
            </a:r>
            <a:r>
              <a:rPr lang="nl-BE" dirty="0" err="1"/>
              <a:t>the</a:t>
            </a:r>
            <a:r>
              <a:rPr lang="nl-BE" dirty="0"/>
              <a:t> </a:t>
            </a:r>
            <a:r>
              <a:rPr lang="nl-BE" dirty="0" err="1"/>
              <a:t>strenghts</a:t>
            </a:r>
            <a:r>
              <a:rPr lang="nl-BE" dirty="0"/>
              <a:t> </a:t>
            </a:r>
            <a:r>
              <a:rPr lang="nl-BE" dirty="0" err="1"/>
              <a:t>and</a:t>
            </a:r>
            <a:r>
              <a:rPr lang="nl-BE" dirty="0"/>
              <a:t> </a:t>
            </a:r>
            <a:r>
              <a:rPr lang="nl-BE" dirty="0" err="1"/>
              <a:t>areas</a:t>
            </a:r>
            <a:r>
              <a:rPr lang="nl-BE" dirty="0"/>
              <a:t> </a:t>
            </a:r>
            <a:r>
              <a:rPr lang="nl-BE" dirty="0" err="1"/>
              <a:t>that</a:t>
            </a:r>
            <a:r>
              <a:rPr lang="nl-BE" dirty="0"/>
              <a:t> </a:t>
            </a:r>
            <a:r>
              <a:rPr lang="nl-BE" dirty="0" err="1"/>
              <a:t>still</a:t>
            </a:r>
            <a:r>
              <a:rPr lang="nl-BE" dirty="0"/>
              <a:t> </a:t>
            </a:r>
            <a:r>
              <a:rPr lang="nl-BE" dirty="0" err="1"/>
              <a:t>need</a:t>
            </a:r>
            <a:r>
              <a:rPr lang="nl-BE" dirty="0"/>
              <a:t> </a:t>
            </a:r>
            <a:r>
              <a:rPr lang="nl-BE" dirty="0" err="1"/>
              <a:t>some</a:t>
            </a:r>
            <a:r>
              <a:rPr lang="nl-BE" dirty="0"/>
              <a:t> </a:t>
            </a:r>
            <a:r>
              <a:rPr lang="nl-BE" dirty="0" err="1"/>
              <a:t>work</a:t>
            </a:r>
            <a:r>
              <a:rPr lang="nl-BE" dirty="0"/>
              <a:t>. (</a:t>
            </a:r>
            <a:r>
              <a:rPr lang="nl-BE" dirty="0" err="1"/>
              <a:t>Warfel</a:t>
            </a:r>
            <a:r>
              <a:rPr lang="nl-BE" dirty="0"/>
              <a:t> 2009)</a:t>
            </a:r>
          </a:p>
          <a:p>
            <a:pPr marL="457200" lvl="1" indent="0">
              <a:buFont typeface="Arial" panose="020B0604020202020204" pitchFamily="34" charset="0"/>
              <a:buNone/>
            </a:pPr>
            <a:r>
              <a:rPr lang="nl-BE" dirty="0" err="1"/>
              <a:t>PLG’s</a:t>
            </a:r>
            <a:r>
              <a:rPr lang="nl-BE" dirty="0"/>
              <a:t>:</a:t>
            </a:r>
          </a:p>
          <a:p>
            <a:pPr lvl="2"/>
            <a:r>
              <a:rPr lang="nl-BE" dirty="0"/>
              <a:t>een plaats waar leraren samen onderzoeken hoe ze hun eigen praktijk – voor onderdelen die belangrijk zijn voor hen – kunnen onderzoeken en dan kunnen implementeren wat ze leerden om het nieuw geleerde in de praktijk te kunnen realiseren (Hord, 1997)</a:t>
            </a:r>
          </a:p>
          <a:p>
            <a:pPr marL="457200" lvl="1" indent="0">
              <a:buNone/>
            </a:pPr>
            <a:endParaRPr lang="nl-BE" dirty="0"/>
          </a:p>
          <a:p>
            <a:pPr marL="457200" lvl="1" indent="0">
              <a:buNone/>
            </a:pPr>
            <a:endParaRPr lang="nl-BE" dirty="0"/>
          </a:p>
        </p:txBody>
      </p:sp>
    </p:spTree>
    <p:extLst>
      <p:ext uri="{BB962C8B-B14F-4D97-AF65-F5344CB8AC3E}">
        <p14:creationId xmlns:p14="http://schemas.microsoft.com/office/powerpoint/2010/main" val="45211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rmAutofit/>
          </a:bodyPr>
          <a:lstStyle/>
          <a:p>
            <a:r>
              <a:rPr lang="nl-BE" sz="3600" dirty="0"/>
              <a:t>linpilcare</a:t>
            </a:r>
          </a:p>
        </p:txBody>
      </p:sp>
      <p:sp>
        <p:nvSpPr>
          <p:cNvPr id="3" name="Tijdelijke aanduiding voor inhoud 2"/>
          <p:cNvSpPr>
            <a:spLocks noGrp="1"/>
          </p:cNvSpPr>
          <p:nvPr>
            <p:ph idx="1"/>
          </p:nvPr>
        </p:nvSpPr>
        <p:spPr>
          <a:xfrm>
            <a:off x="457200" y="1307899"/>
            <a:ext cx="8363272" cy="5361461"/>
          </a:xfrm>
        </p:spPr>
        <p:txBody>
          <a:bodyPr>
            <a:normAutofit fontScale="85000" lnSpcReduction="20000"/>
          </a:bodyPr>
          <a:lstStyle/>
          <a:p>
            <a:pPr marL="57150" indent="0">
              <a:buNone/>
            </a:pPr>
            <a:r>
              <a:rPr lang="nl-BE" dirty="0"/>
              <a:t>CFR over PLG</a:t>
            </a:r>
          </a:p>
          <a:p>
            <a:pPr marL="457200" lvl="1" indent="0">
              <a:buNone/>
            </a:pPr>
            <a:r>
              <a:rPr lang="nl-BE" dirty="0"/>
              <a:t>focus op</a:t>
            </a:r>
          </a:p>
          <a:p>
            <a:pPr lvl="2"/>
            <a:r>
              <a:rPr lang="nl-BE" dirty="0"/>
              <a:t>professionele cultuur;</a:t>
            </a:r>
          </a:p>
          <a:p>
            <a:pPr lvl="2"/>
            <a:r>
              <a:rPr lang="nl-BE" dirty="0"/>
              <a:t>professioneel leren van leraren;</a:t>
            </a:r>
          </a:p>
          <a:p>
            <a:pPr lvl="2"/>
            <a:r>
              <a:rPr lang="nl-BE" dirty="0"/>
              <a:t>verbinden van het professioneel leren van individuele leraren met het professioneel leren van hun collega’s.</a:t>
            </a:r>
          </a:p>
          <a:p>
            <a:pPr marL="457200" lvl="1" indent="0">
              <a:buNone/>
            </a:pPr>
            <a:r>
              <a:rPr lang="nl-BE" dirty="0"/>
              <a:t>hoe werkt een </a:t>
            </a:r>
            <a:r>
              <a:rPr lang="nl-BE" dirty="0" err="1"/>
              <a:t>plg</a:t>
            </a:r>
            <a:endParaRPr lang="nl-BE" dirty="0"/>
          </a:p>
          <a:p>
            <a:pPr lvl="2"/>
            <a:r>
              <a:rPr lang="nl-BE" dirty="0"/>
              <a:t>werk aan gedeelde normen;</a:t>
            </a:r>
          </a:p>
          <a:p>
            <a:pPr lvl="2"/>
            <a:r>
              <a:rPr lang="nl-BE" dirty="0"/>
              <a:t>werk aan gedeelde waarden;</a:t>
            </a:r>
          </a:p>
          <a:p>
            <a:pPr lvl="2"/>
            <a:r>
              <a:rPr lang="nl-BE" dirty="0"/>
              <a:t>creëer een cultuur van:</a:t>
            </a:r>
          </a:p>
          <a:p>
            <a:pPr lvl="3"/>
            <a:r>
              <a:rPr lang="nl-BE" dirty="0"/>
              <a:t>vertrouwen</a:t>
            </a:r>
          </a:p>
          <a:p>
            <a:pPr lvl="3"/>
            <a:r>
              <a:rPr lang="nl-BE" dirty="0"/>
              <a:t>samenwerking</a:t>
            </a:r>
          </a:p>
          <a:p>
            <a:pPr lvl="2"/>
            <a:r>
              <a:rPr lang="nl-BE" dirty="0"/>
              <a:t>deprivatiseer de praktijk van leraren </a:t>
            </a:r>
          </a:p>
          <a:p>
            <a:pPr lvl="3"/>
            <a:r>
              <a:rPr lang="nl-BE" dirty="0"/>
              <a:t>Verduidelijk je praktijk a.d.h.v. materialen, foto’s, observaties,…</a:t>
            </a:r>
          </a:p>
          <a:p>
            <a:pPr lvl="3"/>
            <a:r>
              <a:rPr lang="nl-BE" dirty="0"/>
              <a:t>Open je klasdeuren voor elkaar.</a:t>
            </a:r>
          </a:p>
          <a:p>
            <a:pPr marL="457200" lvl="1" indent="0">
              <a:buNone/>
            </a:pPr>
            <a:r>
              <a:rPr lang="nl-BE" dirty="0"/>
              <a:t>het doel is de praktijk te verbeteren om het leren te optimaliseren!</a:t>
            </a:r>
          </a:p>
          <a:p>
            <a:pPr lvl="2"/>
            <a:endParaRPr lang="nl-BE" sz="1200" dirty="0"/>
          </a:p>
        </p:txBody>
      </p:sp>
    </p:spTree>
    <p:extLst>
      <p:ext uri="{BB962C8B-B14F-4D97-AF65-F5344CB8AC3E}">
        <p14:creationId xmlns:p14="http://schemas.microsoft.com/office/powerpoint/2010/main" val="404606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linpilcare </a:t>
            </a:r>
          </a:p>
        </p:txBody>
      </p:sp>
      <p:sp>
        <p:nvSpPr>
          <p:cNvPr id="3" name="Tijdelijke aanduiding voor inhoud 2"/>
          <p:cNvSpPr>
            <a:spLocks noGrp="1"/>
          </p:cNvSpPr>
          <p:nvPr>
            <p:ph idx="1"/>
          </p:nvPr>
        </p:nvSpPr>
        <p:spPr/>
        <p:txBody>
          <a:bodyPr>
            <a:normAutofit/>
          </a:bodyPr>
          <a:lstStyle/>
          <a:p>
            <a:pPr marL="0" indent="0">
              <a:buNone/>
            </a:pPr>
            <a:r>
              <a:rPr lang="nl-BE" dirty="0"/>
              <a:t>CFR over </a:t>
            </a:r>
            <a:r>
              <a:rPr lang="nl-BE" dirty="0" err="1"/>
              <a:t>PLG’s</a:t>
            </a:r>
            <a:endParaRPr lang="nl-BE" dirty="0"/>
          </a:p>
          <a:p>
            <a:r>
              <a:rPr lang="nl-BE" dirty="0"/>
              <a:t>de toegevoegde waarde van </a:t>
            </a:r>
            <a:r>
              <a:rPr lang="nl-BE" dirty="0" err="1"/>
              <a:t>PLG’s</a:t>
            </a:r>
            <a:r>
              <a:rPr lang="nl-BE" dirty="0"/>
              <a:t> is:</a:t>
            </a:r>
          </a:p>
          <a:p>
            <a:pPr lvl="1"/>
            <a:r>
              <a:rPr lang="nl-BE" dirty="0"/>
              <a:t>vermindering van het isolement;</a:t>
            </a:r>
          </a:p>
          <a:p>
            <a:pPr lvl="1"/>
            <a:r>
              <a:rPr lang="nl-BE" dirty="0"/>
              <a:t>een gemeenschappelijk doel hebben;</a:t>
            </a:r>
          </a:p>
          <a:p>
            <a:pPr lvl="1"/>
            <a:r>
              <a:rPr lang="nl-BE" dirty="0"/>
              <a:t>er ontstaan echte professionele gesprekken;</a:t>
            </a:r>
          </a:p>
          <a:p>
            <a:pPr lvl="1"/>
            <a:r>
              <a:rPr lang="nl-BE" dirty="0"/>
              <a:t>data vanuit de klas en de school betekenisvol maken.</a:t>
            </a:r>
          </a:p>
        </p:txBody>
      </p:sp>
    </p:spTree>
    <p:extLst>
      <p:ext uri="{BB962C8B-B14F-4D97-AF65-F5344CB8AC3E}">
        <p14:creationId xmlns:p14="http://schemas.microsoft.com/office/powerpoint/2010/main" val="51152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a:t>linpilcare</a:t>
            </a:r>
          </a:p>
        </p:txBody>
      </p:sp>
      <p:sp>
        <p:nvSpPr>
          <p:cNvPr id="3" name="Tijdelijke aanduiding voor inhoud 2"/>
          <p:cNvSpPr>
            <a:spLocks noGrp="1"/>
          </p:cNvSpPr>
          <p:nvPr>
            <p:ph idx="1"/>
          </p:nvPr>
        </p:nvSpPr>
        <p:spPr/>
        <p:txBody>
          <a:bodyPr>
            <a:normAutofit fontScale="77500" lnSpcReduction="20000"/>
          </a:bodyPr>
          <a:lstStyle/>
          <a:p>
            <a:pPr marL="57150" indent="0">
              <a:buNone/>
            </a:pPr>
            <a:r>
              <a:rPr lang="nl-BE" dirty="0">
                <a:solidFill>
                  <a:srgbClr val="000000"/>
                </a:solidFill>
              </a:rPr>
              <a:t>de moeilijke derde pijler: toegang tot relevante resultaten van academisch onderzoek</a:t>
            </a:r>
          </a:p>
          <a:p>
            <a:pPr marL="457200" lvl="1" indent="0">
              <a:buNone/>
            </a:pPr>
            <a:r>
              <a:rPr lang="nl-BE" dirty="0">
                <a:solidFill>
                  <a:srgbClr val="000000"/>
                </a:solidFill>
              </a:rPr>
              <a:t>waarom raadplegen/gebruiken leraren geen resultaten van academisch onderzoek?</a:t>
            </a:r>
          </a:p>
          <a:p>
            <a:pPr lvl="1"/>
            <a:r>
              <a:rPr lang="nl-BE" dirty="0"/>
              <a:t>literatuur is nauwelijks leesbaar, veel te veel voor de beperkte tijd die leraren hebben, moeilijke onderzoekstaal, niet eenvoudig toegankelijk…</a:t>
            </a:r>
          </a:p>
          <a:p>
            <a:pPr lvl="1"/>
            <a:r>
              <a:rPr lang="nl-BE" dirty="0"/>
              <a:t>bijgevolg: leraren zijn zich niet bewust van relevante academische resultaten.</a:t>
            </a:r>
          </a:p>
          <a:p>
            <a:pPr marL="457200" lvl="1" indent="0">
              <a:buNone/>
            </a:pPr>
            <a:r>
              <a:rPr lang="nl-BE" dirty="0">
                <a:solidFill>
                  <a:schemeClr val="tx1"/>
                </a:solidFill>
              </a:rPr>
              <a:t>wat we nodig hebben: meer praktijk georiënteerde reviews over onderwerpen die relevant zijn voor leraren.</a:t>
            </a:r>
          </a:p>
          <a:p>
            <a:pPr marL="457200" lvl="1" indent="0">
              <a:buNone/>
            </a:pPr>
            <a:endParaRPr lang="nl-BE" dirty="0">
              <a:solidFill>
                <a:schemeClr val="tx1"/>
              </a:solidFill>
            </a:endParaRPr>
          </a:p>
          <a:p>
            <a:pPr marL="457200" lvl="1" indent="0">
              <a:buNone/>
            </a:pPr>
            <a:r>
              <a:rPr lang="nl-BE" dirty="0">
                <a:solidFill>
                  <a:schemeClr val="tx1"/>
                </a:solidFill>
              </a:rPr>
              <a:t>dit laatste ligt buiten het bereik van Linpilcare </a:t>
            </a:r>
          </a:p>
          <a:p>
            <a:pPr lvl="1"/>
            <a:endParaRPr lang="nl-BE" dirty="0"/>
          </a:p>
        </p:txBody>
      </p:sp>
    </p:spTree>
    <p:extLst>
      <p:ext uri="{BB962C8B-B14F-4D97-AF65-F5344CB8AC3E}">
        <p14:creationId xmlns:p14="http://schemas.microsoft.com/office/powerpoint/2010/main" val="1748234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a:t>Linpilcare</a:t>
            </a:r>
            <a:endParaRPr lang="nl-NL" sz="3600" dirty="0"/>
          </a:p>
        </p:txBody>
      </p:sp>
      <p:sp>
        <p:nvSpPr>
          <p:cNvPr id="3" name="Tijdelijke aanduiding voor inhoud 2"/>
          <p:cNvSpPr>
            <a:spLocks noGrp="1"/>
          </p:cNvSpPr>
          <p:nvPr>
            <p:ph idx="1"/>
          </p:nvPr>
        </p:nvSpPr>
        <p:spPr/>
        <p:txBody>
          <a:bodyPr>
            <a:normAutofit fontScale="77500" lnSpcReduction="20000"/>
          </a:bodyPr>
          <a:lstStyle/>
          <a:p>
            <a:pPr marL="57150" indent="0">
              <a:buNone/>
            </a:pPr>
            <a:r>
              <a:rPr lang="nl-BE" dirty="0">
                <a:solidFill>
                  <a:srgbClr val="000000"/>
                </a:solidFill>
              </a:rPr>
              <a:t>de moeilijke derde pijler: toegang tot relevante resultaten van academisch onderzoek</a:t>
            </a:r>
          </a:p>
          <a:p>
            <a:pPr marL="457200" lvl="1" indent="0">
              <a:buNone/>
            </a:pPr>
            <a:endParaRPr lang="nl-BE" dirty="0"/>
          </a:p>
          <a:p>
            <a:pPr marL="457200" lvl="1" indent="0">
              <a:buNone/>
            </a:pPr>
            <a:r>
              <a:rPr lang="nl-BE" dirty="0"/>
              <a:t>waarom gebruiken leraren nauwelijks resultaten van academisch onderzoek?</a:t>
            </a:r>
          </a:p>
          <a:p>
            <a:pPr marL="457200" lvl="1" indent="0">
              <a:buNone/>
            </a:pPr>
            <a:r>
              <a:rPr lang="nl-BE" dirty="0"/>
              <a:t>als zij zich bewust zijn van relevante resultaten:</a:t>
            </a:r>
          </a:p>
          <a:p>
            <a:pPr lvl="1"/>
            <a:r>
              <a:rPr lang="nl-BE" dirty="0"/>
              <a:t>zijn die dikwijls tegenstrijdig;</a:t>
            </a:r>
          </a:p>
          <a:p>
            <a:pPr lvl="1"/>
            <a:r>
              <a:rPr lang="nl-BE" dirty="0"/>
              <a:t>kan het tellen voor gemiddelde leerlingen, maar lijkt niet te kloppen in specifieke contexten;</a:t>
            </a:r>
          </a:p>
          <a:p>
            <a:pPr lvl="1"/>
            <a:r>
              <a:rPr lang="nl-BE" dirty="0"/>
              <a:t>is het moeilijk om de praktijk, de gewoontes en de vooronderstellingen te veranderen, specifiek als deze dominant aanwezig zijn binnen de eigen schoolomgeving.</a:t>
            </a:r>
          </a:p>
          <a:p>
            <a:r>
              <a:rPr lang="nl-BE" dirty="0"/>
              <a:t>w</a:t>
            </a:r>
            <a:r>
              <a:rPr lang="nl-NL" dirty="0"/>
              <a:t>at is nodig: vertrekken vanuit de eigen situatie via PO, ondersteuning, PLG </a:t>
            </a:r>
          </a:p>
        </p:txBody>
      </p:sp>
    </p:spTree>
    <p:extLst>
      <p:ext uri="{BB962C8B-B14F-4D97-AF65-F5344CB8AC3E}">
        <p14:creationId xmlns:p14="http://schemas.microsoft.com/office/powerpoint/2010/main" val="99336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a:t>linpilcare</a:t>
            </a:r>
            <a:endParaRPr lang="nl-NL" sz="3600" dirty="0"/>
          </a:p>
        </p:txBody>
      </p:sp>
      <p:sp>
        <p:nvSpPr>
          <p:cNvPr id="3" name="Tijdelijke aanduiding voor inhoud 2"/>
          <p:cNvSpPr>
            <a:spLocks noGrp="1"/>
          </p:cNvSpPr>
          <p:nvPr>
            <p:ph idx="1"/>
          </p:nvPr>
        </p:nvSpPr>
        <p:spPr>
          <a:xfrm>
            <a:off x="457200" y="1916832"/>
            <a:ext cx="8229600" cy="4525963"/>
          </a:xfrm>
        </p:spPr>
        <p:txBody>
          <a:bodyPr>
            <a:normAutofit fontScale="77500" lnSpcReduction="20000"/>
          </a:bodyPr>
          <a:lstStyle/>
          <a:p>
            <a:pPr marL="0" indent="0">
              <a:buNone/>
            </a:pPr>
            <a:r>
              <a:rPr lang="nl-NL" dirty="0"/>
              <a:t>strategieën om toegang tot academisch onderzoek te </a:t>
            </a:r>
          </a:p>
          <a:p>
            <a:pPr marL="0" indent="0">
              <a:buNone/>
            </a:pPr>
            <a:r>
              <a:rPr lang="nl-NL" dirty="0"/>
              <a:t>vereenvoudigen (CFR)</a:t>
            </a:r>
          </a:p>
          <a:p>
            <a:pPr marL="400050" lvl="1" indent="0">
              <a:buNone/>
            </a:pPr>
            <a:r>
              <a:rPr lang="nl-NL" dirty="0"/>
              <a:t>professioneel leren zou kunnen inhouden:</a:t>
            </a:r>
          </a:p>
          <a:p>
            <a:pPr lvl="1"/>
            <a:r>
              <a:rPr lang="nl-NL" dirty="0"/>
              <a:t>leren zoekmachines gebruiken;</a:t>
            </a:r>
          </a:p>
          <a:p>
            <a:pPr lvl="1"/>
            <a:r>
              <a:rPr lang="nl-NL" dirty="0"/>
              <a:t>leren academische artikelen lezen en waarderen;</a:t>
            </a:r>
          </a:p>
          <a:p>
            <a:pPr marL="400050" lvl="1" indent="0">
              <a:buNone/>
            </a:pPr>
            <a:r>
              <a:rPr lang="nl-NL" dirty="0"/>
              <a:t>degene die PLG ondersteunt zou kunnen:</a:t>
            </a:r>
          </a:p>
          <a:p>
            <a:pPr lvl="1"/>
            <a:r>
              <a:rPr lang="nl-NL" dirty="0"/>
              <a:t>naar relevante literatuur verwijzen;</a:t>
            </a:r>
          </a:p>
          <a:p>
            <a:pPr lvl="1"/>
            <a:r>
              <a:rPr lang="nl-NL" dirty="0"/>
              <a:t>relevante literatuur samenvatten;</a:t>
            </a:r>
          </a:p>
          <a:p>
            <a:pPr lvl="1"/>
            <a:r>
              <a:rPr lang="nl-NL" dirty="0"/>
              <a:t>onderzoekers uitnodigen;</a:t>
            </a:r>
          </a:p>
          <a:p>
            <a:pPr lvl="1"/>
            <a:r>
              <a:rPr lang="nl-NL" dirty="0"/>
              <a:t>communiceren met onderzoekers;</a:t>
            </a:r>
          </a:p>
          <a:p>
            <a:endParaRPr lang="nl-NL" dirty="0"/>
          </a:p>
          <a:p>
            <a:pPr marL="0" indent="0">
              <a:buNone/>
            </a:pPr>
            <a:r>
              <a:rPr lang="nl-NL" dirty="0"/>
              <a:t>en… … … ???</a:t>
            </a:r>
          </a:p>
        </p:txBody>
      </p:sp>
    </p:spTree>
    <p:extLst>
      <p:ext uri="{BB962C8B-B14F-4D97-AF65-F5344CB8AC3E}">
        <p14:creationId xmlns:p14="http://schemas.microsoft.com/office/powerpoint/2010/main" val="3046252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BE" dirty="0"/>
              <a:t>Goed op weg! </a:t>
            </a:r>
          </a:p>
        </p:txBody>
      </p:sp>
      <p:sp>
        <p:nvSpPr>
          <p:cNvPr id="5" name="Tijdelijke aanduiding voor inhoud 4"/>
          <p:cNvSpPr>
            <a:spLocks noGrp="1"/>
          </p:cNvSpPr>
          <p:nvPr>
            <p:ph idx="1"/>
          </p:nvPr>
        </p:nvSpPr>
        <p:spPr>
          <a:xfrm>
            <a:off x="467544" y="1700808"/>
            <a:ext cx="8229600" cy="4525963"/>
          </a:xfrm>
        </p:spPr>
        <p:txBody>
          <a:bodyPr>
            <a:normAutofit fontScale="85000" lnSpcReduction="20000"/>
          </a:bodyPr>
          <a:lstStyle/>
          <a:p>
            <a:r>
              <a:rPr lang="nl-BE" dirty="0"/>
              <a:t>disseminatie in scholen, lerarenopleidingen, netwerken, via website</a:t>
            </a:r>
          </a:p>
          <a:p>
            <a:r>
              <a:rPr lang="nl-BE" dirty="0"/>
              <a:t>internationale conferenties:</a:t>
            </a:r>
          </a:p>
          <a:p>
            <a:pPr lvl="1"/>
            <a:r>
              <a:rPr lang="nl-BE" dirty="0"/>
              <a:t>Estland: 3 Oktober – 5 Oktober 2016</a:t>
            </a:r>
          </a:p>
          <a:p>
            <a:pPr lvl="1"/>
            <a:r>
              <a:rPr lang="nl-BE" sz="3800" b="1" dirty="0"/>
              <a:t>Ljubljana: 24 August – 26 August 2017</a:t>
            </a:r>
          </a:p>
          <a:p>
            <a:pPr marL="342900" lvl="1" indent="-342900">
              <a:buFont typeface="Arial" panose="020B0604020202020204" pitchFamily="34" charset="0"/>
              <a:buChar char="•"/>
            </a:pPr>
            <a:r>
              <a:rPr lang="nl-BE" sz="3200" dirty="0">
                <a:solidFill>
                  <a:schemeClr val="tx1"/>
                </a:solidFill>
              </a:rPr>
              <a:t>internationale cursussen:</a:t>
            </a:r>
          </a:p>
          <a:p>
            <a:pPr lvl="1"/>
            <a:r>
              <a:rPr lang="nl-BE" dirty="0"/>
              <a:t>Estland: 13 November  - 19 November 2016</a:t>
            </a:r>
          </a:p>
          <a:p>
            <a:pPr lvl="1"/>
            <a:r>
              <a:rPr lang="nl-BE" sz="3800" b="1" dirty="0"/>
              <a:t>Estland: 7 Mei – 13 Mei 2017</a:t>
            </a:r>
          </a:p>
          <a:p>
            <a:pPr marL="0" indent="0">
              <a:buNone/>
            </a:pPr>
            <a:endParaRPr lang="nl-BE" dirty="0"/>
          </a:p>
          <a:p>
            <a:pPr marL="0" indent="0" algn="ctr">
              <a:buNone/>
            </a:pPr>
            <a:r>
              <a:rPr lang="nl-BE" dirty="0"/>
              <a:t>BEZOEK ONZE WEBSITE: </a:t>
            </a:r>
          </a:p>
          <a:p>
            <a:pPr marL="0" indent="0" algn="ctr">
              <a:buNone/>
            </a:pPr>
            <a:r>
              <a:rPr lang="nl-BE" dirty="0">
                <a:solidFill>
                  <a:srgbClr val="990599"/>
                </a:solidFill>
              </a:rPr>
              <a:t>www.linpilcare.eu   http://int.nascholing.be</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611560" y="188640"/>
            <a:ext cx="3744416" cy="1470024"/>
          </a:xfrm>
          <a:prstGeom prst="rect">
            <a:avLst/>
          </a:prstGeom>
        </p:spPr>
      </p:pic>
    </p:spTree>
    <p:extLst>
      <p:ext uri="{BB962C8B-B14F-4D97-AF65-F5344CB8AC3E}">
        <p14:creationId xmlns:p14="http://schemas.microsoft.com/office/powerpoint/2010/main" val="403960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653136"/>
            <a:ext cx="8229600" cy="1143000"/>
          </a:xfrm>
        </p:spPr>
        <p:txBody>
          <a:bodyPr/>
          <a:lstStyle/>
          <a:p>
            <a:r>
              <a:rPr lang="nl-BE" dirty="0"/>
              <a:t>Nu enkele echte voorbeelden</a:t>
            </a:r>
          </a:p>
        </p:txBody>
      </p:sp>
      <p:sp>
        <p:nvSpPr>
          <p:cNvPr id="3" name="Tijdelijke aanduiding voor inhoud 2"/>
          <p:cNvSpPr>
            <a:spLocks noGrp="1"/>
          </p:cNvSpPr>
          <p:nvPr>
            <p:ph idx="1"/>
          </p:nvPr>
        </p:nvSpPr>
        <p:spPr>
          <a:xfrm>
            <a:off x="467544" y="283735"/>
            <a:ext cx="8229600" cy="3217274"/>
          </a:xfrm>
        </p:spPr>
        <p:txBody>
          <a:bodyPr>
            <a:normAutofit fontScale="70000" lnSpcReduction="20000"/>
          </a:bodyPr>
          <a:lstStyle/>
          <a:p>
            <a:pPr marL="0" indent="0">
              <a:buNone/>
            </a:pPr>
            <a:r>
              <a:rPr lang="nl-BE" dirty="0"/>
              <a:t>Ikzelf:</a:t>
            </a:r>
          </a:p>
          <a:p>
            <a:pPr marL="0" indent="0">
              <a:buNone/>
            </a:pPr>
            <a:r>
              <a:rPr lang="nl-BE" dirty="0">
                <a:hlinkClick r:id="rId2"/>
              </a:rPr>
              <a:t>Wim.peeters.int@gmail.com</a:t>
            </a:r>
            <a:endParaRPr lang="nl-BE" dirty="0"/>
          </a:p>
          <a:p>
            <a:pPr marL="0" indent="0">
              <a:buNone/>
            </a:pPr>
            <a:r>
              <a:rPr lang="nl-BE" dirty="0"/>
              <a:t>Contact in NL:</a:t>
            </a:r>
          </a:p>
          <a:p>
            <a:pPr marL="0" indent="0">
              <a:buNone/>
            </a:pPr>
            <a:r>
              <a:rPr lang="nl-BE" dirty="0"/>
              <a:t>Rutger R.A.W. van de Sande </a:t>
            </a:r>
            <a:r>
              <a:rPr lang="nl-BE" dirty="0">
                <a:hlinkClick r:id="rId3"/>
              </a:rPr>
              <a:t>rutger.vandesande@fontys.nl</a:t>
            </a:r>
            <a:r>
              <a:rPr lang="nl-BE" dirty="0"/>
              <a:t> </a:t>
            </a:r>
          </a:p>
          <a:p>
            <a:pPr marL="0" indent="0">
              <a:buNone/>
            </a:pPr>
            <a:endParaRPr lang="nl-BE" dirty="0"/>
          </a:p>
          <a:p>
            <a:pPr marL="0" indent="0">
              <a:buNone/>
            </a:pPr>
            <a:r>
              <a:rPr lang="nl-BE" dirty="0"/>
              <a:t>Contact coördinator (ev. deelname)</a:t>
            </a:r>
          </a:p>
          <a:p>
            <a:pPr marL="0" indent="0">
              <a:buNone/>
            </a:pPr>
            <a:r>
              <a:rPr lang="nl-BE" dirty="0"/>
              <a:t>Rik Vanderhauwaert </a:t>
            </a:r>
            <a:r>
              <a:rPr lang="nl-BE" sz="2600" dirty="0" err="1">
                <a:hlinkClick r:id="rId4"/>
              </a:rPr>
              <a:t>Rik.Vanderhauwaert@katholiekonderwijs.vlaanderen</a:t>
            </a:r>
            <a:r>
              <a:rPr lang="nl-BE" sz="2600" dirty="0"/>
              <a:t>  </a:t>
            </a:r>
            <a:endParaRPr lang="nl-BE" dirty="0"/>
          </a:p>
          <a:p>
            <a:pPr marL="0" indent="0">
              <a:buNone/>
            </a:pPr>
            <a:endParaRPr lang="nl-BE" dirty="0"/>
          </a:p>
        </p:txBody>
      </p:sp>
    </p:spTree>
    <p:extLst>
      <p:ext uri="{BB962C8B-B14F-4D97-AF65-F5344CB8AC3E}">
        <p14:creationId xmlns:p14="http://schemas.microsoft.com/office/powerpoint/2010/main" val="278832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FF"/>
                </a:solidFill>
              </a:rPr>
              <a:t>LIN</a:t>
            </a:r>
            <a:r>
              <a:rPr lang="nl-NL" dirty="0">
                <a:solidFill>
                  <a:srgbClr val="FF0000"/>
                </a:solidFill>
              </a:rPr>
              <a:t>PI</a:t>
            </a:r>
            <a:r>
              <a:rPr lang="nl-NL" dirty="0">
                <a:solidFill>
                  <a:srgbClr val="008000"/>
                </a:solidFill>
              </a:rPr>
              <a:t>LC</a:t>
            </a:r>
            <a:r>
              <a:rPr lang="nl-NL" dirty="0">
                <a:solidFill>
                  <a:srgbClr val="FF6600"/>
                </a:solidFill>
              </a:rPr>
              <a:t>AR</a:t>
            </a:r>
            <a:r>
              <a:rPr lang="nl-NL" dirty="0">
                <a:solidFill>
                  <a:srgbClr val="0000FF"/>
                </a:solidFill>
              </a:rPr>
              <a:t>E</a:t>
            </a:r>
            <a:endParaRPr lang="nl-NL" dirty="0"/>
          </a:p>
        </p:txBody>
      </p:sp>
      <p:sp>
        <p:nvSpPr>
          <p:cNvPr id="3" name="Tijdelijke aanduiding voor inhoud 2"/>
          <p:cNvSpPr>
            <a:spLocks noGrp="1"/>
          </p:cNvSpPr>
          <p:nvPr>
            <p:ph idx="1"/>
          </p:nvPr>
        </p:nvSpPr>
        <p:spPr>
          <a:xfrm>
            <a:off x="395536" y="1628800"/>
            <a:ext cx="8229600" cy="4525963"/>
          </a:xfrm>
        </p:spPr>
        <p:txBody>
          <a:bodyPr>
            <a:normAutofit/>
          </a:bodyPr>
          <a:lstStyle/>
          <a:p>
            <a:pPr marL="0" indent="0">
              <a:buNone/>
            </a:pPr>
            <a:r>
              <a:rPr lang="nl-NL" sz="2800" dirty="0" err="1">
                <a:solidFill>
                  <a:srgbClr val="0000FF"/>
                </a:solidFill>
              </a:rPr>
              <a:t>LIN</a:t>
            </a:r>
            <a:r>
              <a:rPr lang="nl-NL" sz="2800" dirty="0" err="1"/>
              <a:t>k</a:t>
            </a:r>
            <a:r>
              <a:rPr lang="nl-NL" sz="2800" dirty="0"/>
              <a:t> </a:t>
            </a:r>
            <a:r>
              <a:rPr lang="nl-NL" sz="2800" dirty="0">
                <a:solidFill>
                  <a:srgbClr val="FF0000"/>
                </a:solidFill>
              </a:rPr>
              <a:t>P</a:t>
            </a:r>
            <a:r>
              <a:rPr lang="nl-NL" sz="2800" dirty="0"/>
              <a:t>ractitioner </a:t>
            </a:r>
            <a:r>
              <a:rPr lang="nl-NL" sz="2800" dirty="0" err="1">
                <a:solidFill>
                  <a:srgbClr val="FF0000"/>
                </a:solidFill>
              </a:rPr>
              <a:t>I</a:t>
            </a:r>
            <a:r>
              <a:rPr lang="nl-NL" sz="2800" dirty="0" err="1"/>
              <a:t>nquiry</a:t>
            </a:r>
            <a:r>
              <a:rPr lang="nl-NL" sz="2800" dirty="0"/>
              <a:t> via </a:t>
            </a:r>
            <a:r>
              <a:rPr lang="nl-NL" sz="2800" dirty="0" err="1"/>
              <a:t>effective</a:t>
            </a:r>
            <a:r>
              <a:rPr lang="nl-NL" sz="2800" dirty="0"/>
              <a:t> professional </a:t>
            </a:r>
            <a:r>
              <a:rPr lang="nl-NL" sz="2800" dirty="0">
                <a:solidFill>
                  <a:srgbClr val="008000"/>
                </a:solidFill>
              </a:rPr>
              <a:t>L</a:t>
            </a:r>
            <a:r>
              <a:rPr lang="nl-NL" sz="2800" dirty="0"/>
              <a:t>earning </a:t>
            </a:r>
            <a:r>
              <a:rPr lang="nl-NL" sz="2800" dirty="0" err="1">
                <a:solidFill>
                  <a:srgbClr val="008000"/>
                </a:solidFill>
              </a:rPr>
              <a:t>C</a:t>
            </a:r>
            <a:r>
              <a:rPr lang="nl-NL" sz="2800" dirty="0" err="1"/>
              <a:t>ommunities</a:t>
            </a:r>
            <a:r>
              <a:rPr lang="nl-NL" sz="2800" dirty="0"/>
              <a:t> </a:t>
            </a:r>
            <a:r>
              <a:rPr lang="nl-NL" sz="2800" dirty="0" err="1"/>
              <a:t>with</a:t>
            </a:r>
            <a:r>
              <a:rPr lang="nl-NL" sz="2800" dirty="0"/>
              <a:t> </a:t>
            </a:r>
            <a:r>
              <a:rPr lang="nl-NL" sz="2800" dirty="0" err="1"/>
              <a:t>results</a:t>
            </a:r>
            <a:r>
              <a:rPr lang="nl-NL" sz="2800" dirty="0"/>
              <a:t> of </a:t>
            </a:r>
            <a:r>
              <a:rPr lang="nl-NL" sz="2800" dirty="0" err="1">
                <a:solidFill>
                  <a:srgbClr val="FF6600"/>
                </a:solidFill>
              </a:rPr>
              <a:t>A</a:t>
            </a:r>
            <a:r>
              <a:rPr lang="nl-NL" sz="2800" dirty="0" err="1"/>
              <a:t>cadamic</a:t>
            </a:r>
            <a:r>
              <a:rPr lang="nl-NL" sz="2800" dirty="0"/>
              <a:t> </a:t>
            </a:r>
            <a:r>
              <a:rPr lang="nl-NL" sz="2800" dirty="0">
                <a:solidFill>
                  <a:srgbClr val="FF6600"/>
                </a:solidFill>
              </a:rPr>
              <a:t>R</a:t>
            </a:r>
            <a:r>
              <a:rPr lang="nl-NL" sz="2800" dirty="0"/>
              <a:t>esearch, in order </a:t>
            </a:r>
            <a:r>
              <a:rPr lang="nl-NL" sz="2800" dirty="0" err="1"/>
              <a:t>to</a:t>
            </a:r>
            <a:r>
              <a:rPr lang="nl-NL" sz="2800" dirty="0"/>
              <a:t> support </a:t>
            </a:r>
            <a:r>
              <a:rPr lang="nl-NL" sz="2800" dirty="0" err="1"/>
              <a:t>teachers</a:t>
            </a:r>
            <a:r>
              <a:rPr lang="nl-NL" sz="2800" dirty="0"/>
              <a:t> </a:t>
            </a:r>
            <a:r>
              <a:rPr lang="nl-NL" sz="2800" dirty="0" err="1"/>
              <a:t>and</a:t>
            </a:r>
            <a:r>
              <a:rPr lang="nl-NL" sz="2800" dirty="0"/>
              <a:t> schools in </a:t>
            </a:r>
            <a:r>
              <a:rPr lang="nl-NL" sz="2800" dirty="0" err="1">
                <a:solidFill>
                  <a:srgbClr val="0000FF"/>
                </a:solidFill>
              </a:rPr>
              <a:t>E</a:t>
            </a:r>
            <a:r>
              <a:rPr lang="nl-NL" sz="2800" dirty="0" err="1"/>
              <a:t>vidence</a:t>
            </a:r>
            <a:r>
              <a:rPr lang="nl-NL" sz="2800" dirty="0"/>
              <a:t> </a:t>
            </a:r>
            <a:r>
              <a:rPr lang="nl-NL" sz="2800" dirty="0" err="1"/>
              <a:t>informed</a:t>
            </a:r>
            <a:r>
              <a:rPr lang="nl-NL" sz="2800" dirty="0"/>
              <a:t> teaching.</a:t>
            </a:r>
          </a:p>
          <a:p>
            <a:pPr marL="0" indent="0">
              <a:buNone/>
            </a:pPr>
            <a:endParaRPr lang="nl-NL" sz="2400" dirty="0"/>
          </a:p>
          <a:p>
            <a:pPr marL="0" indent="0">
              <a:buNone/>
            </a:pPr>
            <a:r>
              <a:rPr lang="nl-NL" sz="2400" dirty="0"/>
              <a:t>evidence </a:t>
            </a:r>
            <a:r>
              <a:rPr lang="nl-NL" sz="2400" dirty="0" err="1"/>
              <a:t>informed</a:t>
            </a:r>
            <a:r>
              <a:rPr lang="nl-NL" sz="2400" dirty="0"/>
              <a:t> teaching &amp; learning, ondersteund door drie pijlers:</a:t>
            </a:r>
          </a:p>
          <a:p>
            <a:pPr marL="0" indent="0">
              <a:buNone/>
            </a:pPr>
            <a:r>
              <a:rPr lang="nl-NL" sz="2400" dirty="0"/>
              <a:t>	1. professionele leergemeenschappen</a:t>
            </a:r>
          </a:p>
          <a:p>
            <a:pPr marL="0" indent="0">
              <a:buNone/>
            </a:pPr>
            <a:r>
              <a:rPr lang="nl-NL" sz="2400" dirty="0"/>
              <a:t>	2. praktijkonderzoek</a:t>
            </a:r>
          </a:p>
          <a:p>
            <a:pPr marL="0" indent="0">
              <a:buNone/>
            </a:pPr>
            <a:r>
              <a:rPr lang="nl-NL" sz="2400" dirty="0"/>
              <a:t>	3. toegang tot resultaten academisch onderzoek</a:t>
            </a:r>
          </a:p>
          <a:p>
            <a:pPr marL="0" indent="0">
              <a:buNone/>
            </a:pPr>
            <a:endParaRPr lang="nl-NL" sz="2400" dirty="0"/>
          </a:p>
        </p:txBody>
      </p:sp>
    </p:spTree>
    <p:extLst>
      <p:ext uri="{BB962C8B-B14F-4D97-AF65-F5344CB8AC3E}">
        <p14:creationId xmlns:p14="http://schemas.microsoft.com/office/powerpoint/2010/main" val="65342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Format van de PLG sessies</a:t>
            </a:r>
          </a:p>
        </p:txBody>
      </p:sp>
      <p:sp>
        <p:nvSpPr>
          <p:cNvPr id="3" name="Tijdelijke aanduiding voor inhoud 2"/>
          <p:cNvSpPr>
            <a:spLocks noGrp="1"/>
          </p:cNvSpPr>
          <p:nvPr>
            <p:ph idx="1"/>
          </p:nvPr>
        </p:nvSpPr>
        <p:spPr>
          <a:xfrm>
            <a:off x="457200" y="1600200"/>
            <a:ext cx="3322712" cy="5257800"/>
          </a:xfrm>
        </p:spPr>
        <p:txBody>
          <a:bodyPr>
            <a:normAutofit fontScale="70000" lnSpcReduction="20000"/>
          </a:bodyPr>
          <a:lstStyle/>
          <a:p>
            <a:r>
              <a:rPr lang="nl-BE" dirty="0"/>
              <a:t>8 ontmoetingen van 2 lesuren</a:t>
            </a:r>
          </a:p>
          <a:p>
            <a:r>
              <a:rPr lang="nl-BE" dirty="0"/>
              <a:t>Voor elke ontmoeting een agenda en doelstellingen</a:t>
            </a:r>
          </a:p>
          <a:p>
            <a:r>
              <a:rPr lang="nl-BE" dirty="0"/>
              <a:t>Inhoud is steeds een mix van achtergrondkennis, actie om vooruitgang te hebben in eigen onderzoek, en teambuilding activiteiten</a:t>
            </a:r>
          </a:p>
          <a:p>
            <a:r>
              <a:rPr lang="nl-BE" dirty="0"/>
              <a:t>De deelnemers krijgen alle info en bladen voor eventueel eigen gebruik.</a:t>
            </a:r>
          </a:p>
          <a:p>
            <a:endParaRPr lang="nl-BE" dirty="0"/>
          </a:p>
          <a:p>
            <a:endParaRPr lang="nl-BE" dirty="0"/>
          </a:p>
        </p:txBody>
      </p:sp>
      <p:graphicFrame>
        <p:nvGraphicFramePr>
          <p:cNvPr id="5" name="Tabel 4"/>
          <p:cNvGraphicFramePr>
            <a:graphicFrameLocks noGrp="1"/>
          </p:cNvGraphicFramePr>
          <p:nvPr>
            <p:extLst/>
          </p:nvPr>
        </p:nvGraphicFramePr>
        <p:xfrm>
          <a:off x="4211960" y="1588724"/>
          <a:ext cx="4726586" cy="5152644"/>
        </p:xfrm>
        <a:graphic>
          <a:graphicData uri="http://schemas.openxmlformats.org/drawingml/2006/table">
            <a:tbl>
              <a:tblPr firstRow="1" firstCol="1" bandRow="1"/>
              <a:tblGrid>
                <a:gridCol w="4128323">
                  <a:extLst>
                    <a:ext uri="{9D8B030D-6E8A-4147-A177-3AD203B41FA5}">
                      <a16:colId xmlns:a16="http://schemas.microsoft.com/office/drawing/2014/main" val="3604003036"/>
                    </a:ext>
                  </a:extLst>
                </a:gridCol>
                <a:gridCol w="598263">
                  <a:extLst>
                    <a:ext uri="{9D8B030D-6E8A-4147-A177-3AD203B41FA5}">
                      <a16:colId xmlns:a16="http://schemas.microsoft.com/office/drawing/2014/main" val="731561319"/>
                    </a:ext>
                  </a:extLst>
                </a:gridCol>
              </a:tblGrid>
              <a:tr h="2331875">
                <a:tc>
                  <a:txBody>
                    <a:bodyPr/>
                    <a:lstStyle/>
                    <a:p>
                      <a:pPr>
                        <a:lnSpc>
                          <a:spcPct val="115000"/>
                        </a:lnSpc>
                        <a:spcAft>
                          <a:spcPts val="0"/>
                        </a:spcAft>
                      </a:pPr>
                      <a:r>
                        <a:rPr lang="nl-BE"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Sessie 4:  </a:t>
                      </a:r>
                      <a:r>
                        <a:rPr lang="nl-BE" sz="1200" dirty="0">
                          <a:effectLst/>
                          <a:latin typeface="Calibri" panose="020F0502020204030204" pitchFamily="34" charset="0"/>
                          <a:ea typeface="Calibri" panose="020F0502020204030204" pitchFamily="34" charset="0"/>
                          <a:cs typeface="Times New Roman" panose="02020603050405020304" pitchFamily="18" charset="0"/>
                        </a:rPr>
                        <a:t>Vr 11/12: 8:20-10:20</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Doelen: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 studie van het referentiekader van het project </a:t>
                      </a:r>
                      <a:r>
                        <a:rPr lang="nl-BE" sz="1400" b="1" dirty="0" err="1">
                          <a:effectLst/>
                          <a:latin typeface="Calibri" panose="020F0502020204030204" pitchFamily="34" charset="0"/>
                          <a:ea typeface="Calibri" panose="020F0502020204030204" pitchFamily="34" charset="0"/>
                          <a:cs typeface="Times New Roman" panose="02020603050405020304" pitchFamily="18" charset="0"/>
                        </a:rPr>
                        <a:t>Linpilcare</a:t>
                      </a:r>
                      <a:r>
                        <a:rPr lang="nl-BE" sz="1400" b="1" dirty="0">
                          <a:effectLst/>
                          <a:latin typeface="Calibri" panose="020F0502020204030204" pitchFamily="34" charset="0"/>
                          <a:ea typeface="Calibri" panose="020F0502020204030204" pitchFamily="34" charset="0"/>
                          <a:cs typeface="Times New Roman" panose="02020603050405020304" pitchFamily="18" charset="0"/>
                        </a:rPr>
                        <a:t>: de CCFR van </a:t>
                      </a:r>
                      <a:r>
                        <a:rPr lang="nl-BE" sz="1400" b="1" dirty="0" err="1">
                          <a:effectLst/>
                          <a:latin typeface="Calibri" panose="020F0502020204030204" pitchFamily="34" charset="0"/>
                          <a:ea typeface="Calibri" panose="020F0502020204030204" pitchFamily="34" charset="0"/>
                          <a:cs typeface="Times New Roman" panose="02020603050405020304" pitchFamily="18" charset="0"/>
                        </a:rPr>
                        <a:t>Linpilcare</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 geven van feedback op de CCFR</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 een eerste kennismaking met academisch onderzoek. </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 NOZW protocol</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 regels voor deze PLG </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dirty="0">
                          <a:effectLst/>
                          <a:latin typeface="Calibri" panose="020F0502020204030204" pitchFamily="34" charset="0"/>
                          <a:ea typeface="Calibri" panose="020F0502020204030204" pitchFamily="34" charset="0"/>
                          <a:cs typeface="Times New Roman" panose="02020603050405020304" pitchFamily="18" charset="0"/>
                        </a:rPr>
                        <a:t>Intro: tekenlijst</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 </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797634"/>
                  </a:ext>
                </a:extLst>
              </a:tr>
              <a:tr h="439435">
                <a:tc>
                  <a:txBody>
                    <a:bodyPr/>
                    <a:lstStyle/>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1. Inleiding </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5</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913023"/>
                  </a:ext>
                </a:extLst>
              </a:tr>
              <a:tr h="213313">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2. Bespreking van de CCFR van Linpilcare</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20</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55961"/>
                  </a:ext>
                </a:extLst>
              </a:tr>
              <a:tr h="439435">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3. Feedback op de CCFR</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 </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10</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332346"/>
                  </a:ext>
                </a:extLst>
              </a:tr>
              <a:tr h="439435">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4. Hoe en waar informatie zoeken op academisch niveau?</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Actief op zoek! (+ korte uitwisseling)</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35</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839843"/>
                  </a:ext>
                </a:extLst>
              </a:tr>
              <a:tr h="213313">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5. NOZW protocol</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10</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320538"/>
                  </a:ext>
                </a:extLst>
              </a:tr>
              <a:tr h="213313">
                <a:tc>
                  <a:txBody>
                    <a:bodyPr/>
                    <a:lstStyle/>
                    <a:p>
                      <a:pPr>
                        <a:lnSpc>
                          <a:spcPct val="115000"/>
                        </a:lnSpc>
                        <a:spcAft>
                          <a:spcPts val="0"/>
                        </a:spcAft>
                      </a:pPr>
                      <a:r>
                        <a:rPr lang="nl-BE" sz="1400" b="1">
                          <a:effectLst/>
                          <a:latin typeface="Calibri" panose="020F0502020204030204" pitchFamily="34" charset="0"/>
                          <a:ea typeface="Calibri" panose="020F0502020204030204" pitchFamily="34" charset="0"/>
                          <a:cs typeface="Times New Roman" panose="02020603050405020304" pitchFamily="18" charset="0"/>
                        </a:rPr>
                        <a:t>6. Regels voor deze PLG</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400" b="1" dirty="0">
                          <a:effectLst/>
                          <a:latin typeface="Calibri" panose="020F0502020204030204" pitchFamily="34" charset="0"/>
                          <a:ea typeface="Calibri" panose="020F0502020204030204" pitchFamily="34" charset="0"/>
                          <a:cs typeface="Times New Roman" panose="02020603050405020304" pitchFamily="18" charset="0"/>
                        </a:rPr>
                        <a:t>10</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35" marR="5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314875"/>
                  </a:ext>
                </a:extLst>
              </a:tr>
            </a:tbl>
          </a:graphicData>
        </a:graphic>
      </p:graphicFrame>
    </p:spTree>
    <p:extLst>
      <p:ext uri="{BB962C8B-B14F-4D97-AF65-F5344CB8AC3E}">
        <p14:creationId xmlns:p14="http://schemas.microsoft.com/office/powerpoint/2010/main" val="3731044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Samenstelling </a:t>
            </a:r>
            <a:r>
              <a:rPr lang="nl-BE" dirty="0" err="1"/>
              <a:t>PLG’s</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a:t>De ene PLG werd “sterk aangemoedigd” en bestond uit 9 leden van één school, één haakte snel af ( weinig uren in het vak en nieuwe leerkracht), 2 leerkrachten met profiel fysica, 2 chemie, 1 biologie, en de anderen allerlei vakken: in de loop van het proces besloten 2 leerkrachten een onderzoek samen te doen: totaal: 7 praktijkonderzoeken</a:t>
            </a:r>
          </a:p>
          <a:p>
            <a:r>
              <a:rPr lang="nl-BE" dirty="0"/>
              <a:t>De andere PLG bestond uit 5 leerkrachten van 3 scholen: 2 wiskunde, 1 fysica, 1 chemie en 1 NW. Eén leerkracht viel uit wegens een serieuze ziekte.</a:t>
            </a:r>
          </a:p>
          <a:p>
            <a:endParaRPr lang="nl-BE" dirty="0"/>
          </a:p>
        </p:txBody>
      </p:sp>
    </p:spTree>
    <p:extLst>
      <p:ext uri="{BB962C8B-B14F-4D97-AF65-F5344CB8AC3E}">
        <p14:creationId xmlns:p14="http://schemas.microsoft.com/office/powerpoint/2010/main" val="252317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Synthese van de praktijkonderzoeken</a:t>
            </a:r>
          </a:p>
        </p:txBody>
      </p:sp>
      <p:sp>
        <p:nvSpPr>
          <p:cNvPr id="3" name="Tijdelijke aanduiding voor inhoud 2"/>
          <p:cNvSpPr>
            <a:spLocks noGrp="1"/>
          </p:cNvSpPr>
          <p:nvPr>
            <p:ph idx="1"/>
          </p:nvPr>
        </p:nvSpPr>
        <p:spPr/>
        <p:txBody>
          <a:bodyPr/>
          <a:lstStyle/>
          <a:p>
            <a:r>
              <a:rPr lang="nl-BE" dirty="0"/>
              <a:t>Disclaimer</a:t>
            </a:r>
          </a:p>
          <a:p>
            <a:r>
              <a:rPr lang="nl-BE" dirty="0"/>
              <a:t>Het bondige doet afbreuk aan de inspanningen</a:t>
            </a:r>
          </a:p>
          <a:p>
            <a:r>
              <a:rPr lang="nl-BE" dirty="0"/>
              <a:t>De synthese zoekt naar samenhang tussen de praktijkonderzoeken</a:t>
            </a:r>
          </a:p>
          <a:p>
            <a:r>
              <a:rPr lang="nl-BE" dirty="0"/>
              <a:t>Geeft info over de impact op leerlingen, collega’s en school</a:t>
            </a:r>
          </a:p>
          <a:p>
            <a:r>
              <a:rPr lang="nl-BE" dirty="0"/>
              <a:t>Volgorde is arbitrair</a:t>
            </a:r>
          </a:p>
        </p:txBody>
      </p:sp>
    </p:spTree>
    <p:extLst>
      <p:ext uri="{BB962C8B-B14F-4D97-AF65-F5344CB8AC3E}">
        <p14:creationId xmlns:p14="http://schemas.microsoft.com/office/powerpoint/2010/main" val="339583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600" dirty="0"/>
              <a:t>Vraag : hoe kan ik de studiehouding van leerlingen in 5 IW verbeteren?</a:t>
            </a:r>
            <a:endParaRPr lang="nl-BE" dirty="0"/>
          </a:p>
        </p:txBody>
      </p:sp>
      <p:sp>
        <p:nvSpPr>
          <p:cNvPr id="3" name="Tijdelijke aanduiding voor inhoud 2"/>
          <p:cNvSpPr>
            <a:spLocks noGrp="1"/>
          </p:cNvSpPr>
          <p:nvPr>
            <p:ph idx="1"/>
          </p:nvPr>
        </p:nvSpPr>
        <p:spPr/>
        <p:txBody>
          <a:bodyPr/>
          <a:lstStyle/>
          <a:p>
            <a:r>
              <a:rPr lang="nl-BE" dirty="0">
                <a:hlinkClick r:id="rId2" action="ppaction://hlinkfile"/>
              </a:rPr>
              <a:t>Mark</a:t>
            </a:r>
            <a:r>
              <a:rPr lang="nl-BE" dirty="0"/>
              <a:t> Van de Vliet; fysica</a:t>
            </a:r>
          </a:p>
          <a:p>
            <a:r>
              <a:rPr lang="nl-BE" dirty="0"/>
              <a:t>Data:    </a:t>
            </a:r>
          </a:p>
          <a:p>
            <a:pPr lvl="1"/>
            <a:r>
              <a:rPr lang="nl-BE" sz="2400" dirty="0"/>
              <a:t>een kleine bevraging na elke toets </a:t>
            </a:r>
          </a:p>
          <a:p>
            <a:pPr lvl="1"/>
            <a:r>
              <a:rPr lang="nl-BE" sz="2400" dirty="0"/>
              <a:t>een bevraging naar de motivatie</a:t>
            </a:r>
          </a:p>
          <a:p>
            <a:pPr lvl="1"/>
            <a:r>
              <a:rPr lang="nl-BE" dirty="0"/>
              <a:t>een gesprek met de leerling.</a:t>
            </a:r>
          </a:p>
          <a:p>
            <a:endParaRPr lang="nl-BE" dirty="0"/>
          </a:p>
          <a:p>
            <a:pPr lvl="1"/>
            <a:endParaRPr lang="nl-BE" dirty="0"/>
          </a:p>
        </p:txBody>
      </p:sp>
    </p:spTree>
    <p:extLst>
      <p:ext uri="{BB962C8B-B14F-4D97-AF65-F5344CB8AC3E}">
        <p14:creationId xmlns:p14="http://schemas.microsoft.com/office/powerpoint/2010/main" val="2137146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graphicFrame>
        <p:nvGraphicFramePr>
          <p:cNvPr id="4" name="Tabel 3"/>
          <p:cNvGraphicFramePr>
            <a:graphicFrameLocks noGrp="1"/>
          </p:cNvGraphicFramePr>
          <p:nvPr>
            <p:extLst>
              <p:ext uri="{D42A27DB-BD31-4B8C-83A1-F6EECF244321}">
                <p14:modId xmlns:p14="http://schemas.microsoft.com/office/powerpoint/2010/main" val="3020505091"/>
              </p:ext>
            </p:extLst>
          </p:nvPr>
        </p:nvGraphicFramePr>
        <p:xfrm>
          <a:off x="457200" y="620688"/>
          <a:ext cx="8640960" cy="5899801"/>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1668119392"/>
                    </a:ext>
                  </a:extLst>
                </a:gridCol>
                <a:gridCol w="4320480">
                  <a:extLst>
                    <a:ext uri="{9D8B030D-6E8A-4147-A177-3AD203B41FA5}">
                      <a16:colId xmlns:a16="http://schemas.microsoft.com/office/drawing/2014/main" val="1145048171"/>
                    </a:ext>
                  </a:extLst>
                </a:gridCol>
              </a:tblGrid>
              <a:tr h="1104699">
                <a:tc>
                  <a:txBody>
                    <a:bodyPr/>
                    <a:lstStyle/>
                    <a:p>
                      <a:pPr marL="0" algn="l" defTabSz="914400" rtl="0" eaLnBrk="1" latinLnBrk="0" hangingPunct="1"/>
                      <a:r>
                        <a:rPr lang="nl-BE" sz="2000" b="0" kern="1200" dirty="0">
                          <a:solidFill>
                            <a:schemeClr val="dk1"/>
                          </a:solidFill>
                          <a:effectLst/>
                          <a:latin typeface="+mn-lt"/>
                          <a:ea typeface="+mn-ea"/>
                          <a:cs typeface="+mn-cs"/>
                        </a:rPr>
                        <a:t> 1 Hoeveel tijd heb je besteed aan de voorbereiding van de toets?</a:t>
                      </a:r>
                    </a:p>
                  </a:txBody>
                  <a:tcPr>
                    <a:solidFill>
                      <a:schemeClr val="accent1">
                        <a:lumMod val="20000"/>
                        <a:lumOff val="80000"/>
                      </a:schemeClr>
                    </a:solidFill>
                  </a:tcPr>
                </a:tc>
                <a:tc>
                  <a:txBody>
                    <a:bodyPr/>
                    <a:lstStyle/>
                    <a:p>
                      <a:pPr marL="0" algn="l" defTabSz="914400" rtl="0" eaLnBrk="1" latinLnBrk="0" hangingPunct="1"/>
                      <a:r>
                        <a:rPr lang="nl-BE" sz="2000" b="0" kern="1200" dirty="0">
                          <a:solidFill>
                            <a:schemeClr val="dk1"/>
                          </a:solidFill>
                          <a:effectLst/>
                          <a:latin typeface="+mn-lt"/>
                          <a:ea typeface="+mn-ea"/>
                          <a:cs typeface="+mn-cs"/>
                        </a:rPr>
                        <a:t>Er is een tendens naar een langere voorbereidingstijd na twee </a:t>
                      </a:r>
                    </a:p>
                    <a:p>
                      <a:pPr marL="0" algn="l" defTabSz="914400" rtl="0" eaLnBrk="1" latinLnBrk="0" hangingPunct="1"/>
                      <a:r>
                        <a:rPr lang="nl-BE" sz="2000" b="0" kern="1200" dirty="0">
                          <a:solidFill>
                            <a:schemeClr val="dk1"/>
                          </a:solidFill>
                          <a:effectLst/>
                          <a:latin typeface="+mn-lt"/>
                          <a:ea typeface="+mn-ea"/>
                          <a:cs typeface="+mn-cs"/>
                        </a:rPr>
                        <a:t>       bevragingen, vooral bij de betere leerlingen</a:t>
                      </a:r>
                    </a:p>
                  </a:txBody>
                  <a:tcPr>
                    <a:solidFill>
                      <a:schemeClr val="accent1">
                        <a:lumMod val="20000"/>
                        <a:lumOff val="80000"/>
                      </a:schemeClr>
                    </a:solidFill>
                  </a:tcPr>
                </a:tc>
                <a:extLst>
                  <a:ext uri="{0D108BD9-81ED-4DB2-BD59-A6C34878D82A}">
                    <a16:rowId xmlns:a16="http://schemas.microsoft.com/office/drawing/2014/main" val="1777273309"/>
                  </a:ext>
                </a:extLst>
              </a:tr>
              <a:tr h="1138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000" kern="1200" dirty="0">
                          <a:solidFill>
                            <a:schemeClr val="dk1"/>
                          </a:solidFill>
                          <a:effectLst/>
                          <a:latin typeface="+mn-lt"/>
                          <a:ea typeface="+mn-ea"/>
                          <a:cs typeface="+mn-cs"/>
                        </a:rPr>
                        <a:t>2 Begrijp je de leerstof? 1=wel 4=niet</a:t>
                      </a:r>
                    </a:p>
                  </a:txBody>
                  <a:tcPr>
                    <a:solidFill>
                      <a:schemeClr val="accent1">
                        <a:lumMod val="20000"/>
                        <a:lumOff val="80000"/>
                      </a:schemeClr>
                    </a:solidFill>
                  </a:tcPr>
                </a:tc>
                <a:tc>
                  <a:txBody>
                    <a:bodyPr/>
                    <a:lstStyle/>
                    <a:p>
                      <a:r>
                        <a:rPr lang="nl-BE" sz="2000" kern="1200" dirty="0">
                          <a:solidFill>
                            <a:schemeClr val="dk1"/>
                          </a:solidFill>
                          <a:effectLst/>
                          <a:latin typeface="+mn-lt"/>
                          <a:ea typeface="+mn-ea"/>
                          <a:cs typeface="+mn-cs"/>
                        </a:rPr>
                        <a:t>Het gemiddelde is 2 en blijft nagenoeg constant</a:t>
                      </a:r>
                      <a:endParaRPr lang="nl-BE" sz="2000" dirty="0"/>
                    </a:p>
                  </a:txBody>
                  <a:tcPr>
                    <a:solidFill>
                      <a:schemeClr val="accent1">
                        <a:lumMod val="20000"/>
                        <a:lumOff val="80000"/>
                      </a:schemeClr>
                    </a:solidFill>
                  </a:tcPr>
                </a:tc>
                <a:extLst>
                  <a:ext uri="{0D108BD9-81ED-4DB2-BD59-A6C34878D82A}">
                    <a16:rowId xmlns:a16="http://schemas.microsoft.com/office/drawing/2014/main" val="4149291624"/>
                  </a:ext>
                </a:extLst>
              </a:tr>
              <a:tr h="779343">
                <a:tc>
                  <a:txBody>
                    <a:bodyPr/>
                    <a:lstStyle/>
                    <a:p>
                      <a:r>
                        <a:rPr lang="nl-BE" sz="2000" kern="1200" dirty="0">
                          <a:solidFill>
                            <a:schemeClr val="dk1"/>
                          </a:solidFill>
                          <a:effectLst/>
                          <a:latin typeface="+mn-lt"/>
                          <a:ea typeface="+mn-ea"/>
                          <a:cs typeface="+mn-cs"/>
                        </a:rPr>
                        <a:t>3 Heb je de oefeningen opnieuw gemaakt? 1=wel 4=niet</a:t>
                      </a:r>
                      <a:endParaRPr lang="nl-BE" sz="2000" dirty="0"/>
                    </a:p>
                  </a:txBody>
                  <a:tcPr>
                    <a:solidFill>
                      <a:schemeClr val="accent1">
                        <a:lumMod val="20000"/>
                        <a:lumOff val="80000"/>
                      </a:schemeClr>
                    </a:solidFill>
                  </a:tcPr>
                </a:tc>
                <a:tc>
                  <a:txBody>
                    <a:bodyPr/>
                    <a:lstStyle/>
                    <a:p>
                      <a:r>
                        <a:rPr lang="nl-BE" sz="2000" kern="1200" dirty="0">
                          <a:solidFill>
                            <a:schemeClr val="dk1"/>
                          </a:solidFill>
                          <a:effectLst/>
                          <a:latin typeface="+mn-lt"/>
                          <a:ea typeface="+mn-ea"/>
                          <a:cs typeface="+mn-cs"/>
                        </a:rPr>
                        <a:t>Bij de eerste toets is het gemiddelde van de </a:t>
                      </a:r>
                    </a:p>
                    <a:p>
                      <a:r>
                        <a:rPr lang="nl-BE" sz="2000" kern="1200" dirty="0">
                          <a:solidFill>
                            <a:schemeClr val="dk1"/>
                          </a:solidFill>
                          <a:effectLst/>
                          <a:latin typeface="+mn-lt"/>
                          <a:ea typeface="+mn-ea"/>
                          <a:cs typeface="+mn-cs"/>
                        </a:rPr>
                        <a:t>      klas 3,3 daarna daalt dit cijfer beduidend (1,7). </a:t>
                      </a:r>
                      <a:endParaRPr lang="nl-BE" sz="2000" dirty="0"/>
                    </a:p>
                  </a:txBody>
                  <a:tcPr>
                    <a:solidFill>
                      <a:schemeClr val="accent1">
                        <a:lumMod val="20000"/>
                        <a:lumOff val="80000"/>
                      </a:schemeClr>
                    </a:solidFill>
                  </a:tcPr>
                </a:tc>
                <a:extLst>
                  <a:ext uri="{0D108BD9-81ED-4DB2-BD59-A6C34878D82A}">
                    <a16:rowId xmlns:a16="http://schemas.microsoft.com/office/drawing/2014/main" val="4144388613"/>
                  </a:ext>
                </a:extLst>
              </a:tr>
              <a:tr h="659618">
                <a:tc>
                  <a:txBody>
                    <a:bodyPr/>
                    <a:lstStyle/>
                    <a:p>
                      <a:r>
                        <a:rPr lang="nl-BE" sz="2000" kern="1200" dirty="0">
                          <a:solidFill>
                            <a:schemeClr val="dk1"/>
                          </a:solidFill>
                          <a:effectLst/>
                          <a:latin typeface="+mn-lt"/>
                          <a:ea typeface="+mn-ea"/>
                          <a:cs typeface="+mn-cs"/>
                        </a:rPr>
                        <a:t> 4 Heb je de theorie gestudeerd? 1=wel 4=niet</a:t>
                      </a:r>
                      <a:endParaRPr lang="nl-BE" sz="2000" dirty="0"/>
                    </a:p>
                  </a:txBody>
                  <a:tcPr>
                    <a:solidFill>
                      <a:schemeClr val="accent1">
                        <a:lumMod val="20000"/>
                        <a:lumOff val="80000"/>
                      </a:schemeClr>
                    </a:solidFill>
                  </a:tcPr>
                </a:tc>
                <a:tc>
                  <a:txBody>
                    <a:bodyPr/>
                    <a:lstStyle/>
                    <a:p>
                      <a:r>
                        <a:rPr lang="nl-BE" sz="2000" kern="1200" dirty="0">
                          <a:solidFill>
                            <a:schemeClr val="dk1"/>
                          </a:solidFill>
                          <a:effectLst/>
                          <a:latin typeface="+mn-lt"/>
                          <a:ea typeface="+mn-ea"/>
                          <a:cs typeface="+mn-cs"/>
                        </a:rPr>
                        <a:t>Het gemiddelde is hier 2, nagenoeg constant</a:t>
                      </a:r>
                      <a:endParaRPr lang="nl-BE" sz="2000" dirty="0"/>
                    </a:p>
                  </a:txBody>
                  <a:tcPr>
                    <a:solidFill>
                      <a:schemeClr val="accent1">
                        <a:lumMod val="20000"/>
                        <a:lumOff val="80000"/>
                      </a:schemeClr>
                    </a:solidFill>
                  </a:tcPr>
                </a:tc>
                <a:extLst>
                  <a:ext uri="{0D108BD9-81ED-4DB2-BD59-A6C34878D82A}">
                    <a16:rowId xmlns:a16="http://schemas.microsoft.com/office/drawing/2014/main" val="4286564441"/>
                  </a:ext>
                </a:extLst>
              </a:tr>
              <a:tr h="779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000" kern="1200" dirty="0">
                          <a:solidFill>
                            <a:schemeClr val="dk1"/>
                          </a:solidFill>
                          <a:effectLst/>
                          <a:latin typeface="+mn-lt"/>
                          <a:ea typeface="+mn-ea"/>
                          <a:cs typeface="+mn-cs"/>
                        </a:rPr>
                        <a:t>5 Heb je interesse in de leerstof?1=wel 4=niet</a:t>
                      </a:r>
                    </a:p>
                  </a:txBody>
                  <a:tcPr>
                    <a:solidFill>
                      <a:schemeClr val="accent1">
                        <a:lumMod val="20000"/>
                        <a:lumOff val="80000"/>
                      </a:schemeClr>
                    </a:solidFill>
                  </a:tcPr>
                </a:tc>
                <a:tc>
                  <a:txBody>
                    <a:bodyPr/>
                    <a:lstStyle/>
                    <a:p>
                      <a:r>
                        <a:rPr lang="nl-BE" sz="2000" kern="1200" dirty="0">
                          <a:solidFill>
                            <a:schemeClr val="dk1"/>
                          </a:solidFill>
                          <a:effectLst/>
                          <a:latin typeface="+mn-lt"/>
                          <a:ea typeface="+mn-ea"/>
                          <a:cs typeface="+mn-cs"/>
                        </a:rPr>
                        <a:t>Het gemiddelde is 1,7 wat betekent dat ze een vrij hoge interesse hebben</a:t>
                      </a:r>
                      <a:endParaRPr lang="nl-BE" sz="2000" dirty="0"/>
                    </a:p>
                  </a:txBody>
                  <a:tcPr>
                    <a:solidFill>
                      <a:schemeClr val="accent1">
                        <a:lumMod val="20000"/>
                        <a:lumOff val="80000"/>
                      </a:schemeClr>
                    </a:solidFill>
                  </a:tcPr>
                </a:tc>
                <a:extLst>
                  <a:ext uri="{0D108BD9-81ED-4DB2-BD59-A6C34878D82A}">
                    <a16:rowId xmlns:a16="http://schemas.microsoft.com/office/drawing/2014/main" val="145174765"/>
                  </a:ext>
                </a:extLst>
              </a:tr>
              <a:tr h="659618">
                <a:tc>
                  <a:txBody>
                    <a:bodyPr/>
                    <a:lstStyle/>
                    <a:p>
                      <a:r>
                        <a:rPr lang="nl-BE" sz="2000" kern="1200" dirty="0">
                          <a:solidFill>
                            <a:schemeClr val="dk1"/>
                          </a:solidFill>
                          <a:effectLst/>
                          <a:latin typeface="+mn-lt"/>
                          <a:ea typeface="+mn-ea"/>
                          <a:cs typeface="+mn-cs"/>
                        </a:rPr>
                        <a:t>6 Is de leerstof moeilijk? 1=wel 4=niet</a:t>
                      </a:r>
                      <a:endParaRPr lang="nl-BE" sz="2000" dirty="0"/>
                    </a:p>
                  </a:txBody>
                  <a:tcPr>
                    <a:solidFill>
                      <a:schemeClr val="accent1">
                        <a:lumMod val="20000"/>
                        <a:lumOff val="80000"/>
                      </a:schemeClr>
                    </a:solidFill>
                  </a:tcPr>
                </a:tc>
                <a:tc>
                  <a:txBody>
                    <a:bodyPr/>
                    <a:lstStyle/>
                    <a:p>
                      <a:r>
                        <a:rPr lang="nl-BE" sz="2000" kern="1200" dirty="0">
                          <a:solidFill>
                            <a:schemeClr val="dk1"/>
                          </a:solidFill>
                          <a:effectLst/>
                          <a:latin typeface="+mn-lt"/>
                          <a:ea typeface="+mn-ea"/>
                          <a:cs typeface="+mn-cs"/>
                        </a:rPr>
                        <a:t>Het gemiddelde is 2,3 vrijwel constant </a:t>
                      </a:r>
                      <a:endParaRPr lang="nl-BE" sz="2000" dirty="0"/>
                    </a:p>
                  </a:txBody>
                  <a:tcPr>
                    <a:solidFill>
                      <a:schemeClr val="accent1">
                        <a:lumMod val="20000"/>
                        <a:lumOff val="80000"/>
                      </a:schemeClr>
                    </a:solidFill>
                  </a:tcPr>
                </a:tc>
                <a:extLst>
                  <a:ext uri="{0D108BD9-81ED-4DB2-BD59-A6C34878D82A}">
                    <a16:rowId xmlns:a16="http://schemas.microsoft.com/office/drawing/2014/main" val="632969059"/>
                  </a:ext>
                </a:extLst>
              </a:tr>
            </a:tbl>
          </a:graphicData>
        </a:graphic>
      </p:graphicFrame>
    </p:spTree>
    <p:extLst>
      <p:ext uri="{BB962C8B-B14F-4D97-AF65-F5344CB8AC3E}">
        <p14:creationId xmlns:p14="http://schemas.microsoft.com/office/powerpoint/2010/main" val="3154801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457200" y="404665"/>
            <a:ext cx="8229600" cy="6048672"/>
          </a:xfrm>
        </p:spPr>
        <p:txBody>
          <a:bodyPr>
            <a:normAutofit fontScale="85000" lnSpcReduction="10000"/>
          </a:bodyPr>
          <a:lstStyle/>
          <a:p>
            <a:pPr marL="182880" lvl="1">
              <a:buClr>
                <a:schemeClr val="accent4"/>
              </a:buClr>
            </a:pPr>
            <a:r>
              <a:rPr lang="nl-BE" sz="2400" dirty="0"/>
              <a:t>Bevraging naar motivatie</a:t>
            </a:r>
            <a:r>
              <a:rPr lang="nl-BE" dirty="0"/>
              <a:t> op basis van opgezochte vragenlijsten van M. Van </a:t>
            </a:r>
            <a:r>
              <a:rPr lang="nl-BE" dirty="0" err="1"/>
              <a:t>Steenkiste</a:t>
            </a:r>
            <a:r>
              <a:rPr lang="nl-BE" dirty="0"/>
              <a:t> (rechterkolom : studenten lerarenopleiding)</a:t>
            </a:r>
          </a:p>
          <a:p>
            <a:pPr lvl="1"/>
            <a:r>
              <a:rPr lang="nl-BE" dirty="0"/>
              <a:t>Intrinsieke motivatie   </a:t>
            </a:r>
            <a:r>
              <a:rPr lang="nl-BE" dirty="0">
                <a:solidFill>
                  <a:srgbClr val="FF0000"/>
                </a:solidFill>
              </a:rPr>
              <a:t>2,5</a:t>
            </a:r>
            <a:r>
              <a:rPr lang="nl-BE" dirty="0"/>
              <a:t>                  2,7</a:t>
            </a:r>
          </a:p>
          <a:p>
            <a:pPr lvl="1"/>
            <a:r>
              <a:rPr lang="nl-BE" dirty="0"/>
              <a:t>Persoonlijk belang      4,1                  3,4</a:t>
            </a:r>
          </a:p>
          <a:p>
            <a:pPr lvl="1"/>
            <a:r>
              <a:rPr lang="nl-BE" dirty="0"/>
              <a:t>Interne druk              2,4                  2,6</a:t>
            </a:r>
          </a:p>
          <a:p>
            <a:pPr lvl="1"/>
            <a:r>
              <a:rPr lang="nl-BE" dirty="0"/>
              <a:t>Externe druk             3,1                  2,2</a:t>
            </a:r>
          </a:p>
          <a:p>
            <a:r>
              <a:rPr lang="nl-BE" sz="2600" u="sng" dirty="0"/>
              <a:t>Uit individuele bevraging </a:t>
            </a:r>
            <a:r>
              <a:rPr lang="nl-BE" sz="2600" dirty="0"/>
              <a:t>van  leerlingen die niet graag studeren blijkt dat  ze graag de les volgen,  geïnteresseerd zijn maar studeren kost hen veel moeite. De meeste leerlingen doen het wel omdat ze het zichzelf opleggen. (interne druk)</a:t>
            </a:r>
          </a:p>
          <a:p>
            <a:r>
              <a:rPr lang="nl-BE" sz="2600" dirty="0"/>
              <a:t>Uit deze bevraging blijkt ook dat twee leerlingen niet meer gemotiveerd zijn om deze richting te blijven volgen.</a:t>
            </a:r>
          </a:p>
          <a:p>
            <a:r>
              <a:rPr lang="nl-BE" sz="2600" dirty="0"/>
              <a:t>Volgend schooljaar is het de bedoeling middelen te vinden om de </a:t>
            </a:r>
            <a:r>
              <a:rPr lang="nl-BE" sz="2600" u="sng" dirty="0"/>
              <a:t>autonomie van de leerlingen </a:t>
            </a:r>
            <a:r>
              <a:rPr lang="nl-BE" sz="2600" dirty="0"/>
              <a:t>te verbeteren zodat de intrinsieke motivatie verhoogt.</a:t>
            </a:r>
          </a:p>
          <a:p>
            <a:pPr marL="0" indent="0">
              <a:buNone/>
            </a:pPr>
            <a:endParaRPr lang="nl-BE" dirty="0"/>
          </a:p>
          <a:p>
            <a:pPr marL="0" indent="0">
              <a:buNone/>
            </a:pPr>
            <a:endParaRPr lang="nl-BE" dirty="0"/>
          </a:p>
        </p:txBody>
      </p:sp>
    </p:spTree>
    <p:extLst>
      <p:ext uri="{BB962C8B-B14F-4D97-AF65-F5344CB8AC3E}">
        <p14:creationId xmlns:p14="http://schemas.microsoft.com/office/powerpoint/2010/main" val="1022509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Feedback</a:t>
            </a:r>
          </a:p>
        </p:txBody>
      </p:sp>
      <p:sp>
        <p:nvSpPr>
          <p:cNvPr id="3" name="Tijdelijke aanduiding voor inhoud 2"/>
          <p:cNvSpPr>
            <a:spLocks noGrp="1"/>
          </p:cNvSpPr>
          <p:nvPr>
            <p:ph idx="1"/>
          </p:nvPr>
        </p:nvSpPr>
        <p:spPr/>
        <p:txBody>
          <a:bodyPr>
            <a:normAutofit fontScale="92500" lnSpcReduction="20000"/>
          </a:bodyPr>
          <a:lstStyle/>
          <a:p>
            <a:r>
              <a:rPr lang="nl-BE" dirty="0"/>
              <a:t>Typisch bescheiden onderzoek maar wel met zeer duidelijke resultaten</a:t>
            </a:r>
          </a:p>
          <a:p>
            <a:r>
              <a:rPr lang="nl-BE" dirty="0"/>
              <a:t>Drie soorten data werken complementair. In dit geval bevestigen ze grotendeels elkaar: grote validiteit</a:t>
            </a:r>
          </a:p>
          <a:p>
            <a:r>
              <a:rPr lang="nl-BE" dirty="0"/>
              <a:t>Dit onderzoek genereert een inzicht zodat er meteen een ander initiatief op de planning gezet wordt</a:t>
            </a:r>
          </a:p>
          <a:p>
            <a:r>
              <a:rPr lang="nl-BE" dirty="0"/>
              <a:t>Academisch onderzoek werd gebruikt voor de motivatietest, en was bovendien een ijkpunt.</a:t>
            </a:r>
          </a:p>
        </p:txBody>
      </p:sp>
    </p:spTree>
    <p:extLst>
      <p:ext uri="{BB962C8B-B14F-4D97-AF65-F5344CB8AC3E}">
        <p14:creationId xmlns:p14="http://schemas.microsoft.com/office/powerpoint/2010/main" val="3712002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192" y="533400"/>
            <a:ext cx="8363272" cy="1158751"/>
          </a:xfrm>
        </p:spPr>
        <p:txBody>
          <a:bodyPr>
            <a:noAutofit/>
          </a:bodyPr>
          <a:lstStyle/>
          <a:p>
            <a:r>
              <a:rPr lang="nl-BE" sz="3200" dirty="0">
                <a:latin typeface="Calibri" pitchFamily="34" charset="0"/>
              </a:rPr>
              <a:t>Invloed van soorten experimenten op de aandacht die leerlingen aan een les besteden</a:t>
            </a:r>
            <a:endParaRPr lang="nl-BE" sz="3200" dirty="0"/>
          </a:p>
        </p:txBody>
      </p:sp>
      <p:sp>
        <p:nvSpPr>
          <p:cNvPr id="3" name="Tijdelijke aanduiding voor inhoud 2"/>
          <p:cNvSpPr>
            <a:spLocks noGrp="1"/>
          </p:cNvSpPr>
          <p:nvPr>
            <p:ph idx="1"/>
          </p:nvPr>
        </p:nvSpPr>
        <p:spPr>
          <a:xfrm>
            <a:off x="467544" y="1916832"/>
            <a:ext cx="8229600" cy="4056112"/>
          </a:xfrm>
        </p:spPr>
        <p:txBody>
          <a:bodyPr/>
          <a:lstStyle/>
          <a:p>
            <a:r>
              <a:rPr lang="nl-BE" dirty="0">
                <a:hlinkClick r:id="rId2" action="ppaction://hlinkfile"/>
              </a:rPr>
              <a:t>Jean-Marie Driesen</a:t>
            </a:r>
            <a:r>
              <a:rPr lang="nl-BE" dirty="0"/>
              <a:t>; fysica</a:t>
            </a:r>
          </a:p>
          <a:p>
            <a:r>
              <a:rPr lang="nl-BE" sz="2800" dirty="0"/>
              <a:t>Andere experimenten dan in het handboek uitvoeren</a:t>
            </a:r>
          </a:p>
          <a:p>
            <a:r>
              <a:rPr lang="nl-BE" sz="2800" dirty="0"/>
              <a:t>Hoeveel schrijven leerlingen op?</a:t>
            </a:r>
          </a:p>
          <a:p>
            <a:endParaRPr lang="nl-BE" dirty="0"/>
          </a:p>
        </p:txBody>
      </p:sp>
    </p:spTree>
    <p:extLst>
      <p:ext uri="{BB962C8B-B14F-4D97-AF65-F5344CB8AC3E}">
        <p14:creationId xmlns:p14="http://schemas.microsoft.com/office/powerpoint/2010/main" val="3197021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96753"/>
            <a:ext cx="8229600" cy="4929412"/>
          </a:xfrm>
        </p:spPr>
        <p:txBody>
          <a:bodyPr/>
          <a:lstStyle/>
          <a:p>
            <a:pPr marL="0" indent="0">
              <a:buNone/>
            </a:pPr>
            <a:endParaRPr lang="nl-BE" dirty="0"/>
          </a:p>
        </p:txBody>
      </p:sp>
      <p:graphicFrame>
        <p:nvGraphicFramePr>
          <p:cNvPr id="4" name="Tijdelijke aanduiding voor inhoud 3"/>
          <p:cNvGraphicFramePr>
            <a:graphicFrameLocks/>
          </p:cNvGraphicFramePr>
          <p:nvPr>
            <p:extLst>
              <p:ext uri="{D42A27DB-BD31-4B8C-83A1-F6EECF244321}">
                <p14:modId xmlns:p14="http://schemas.microsoft.com/office/powerpoint/2010/main" val="102566850"/>
              </p:ext>
            </p:extLst>
          </p:nvPr>
        </p:nvGraphicFramePr>
        <p:xfrm>
          <a:off x="0" y="1988840"/>
          <a:ext cx="4824535" cy="4208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ijdelijke aanduiding voor inhoud 3"/>
          <p:cNvGraphicFramePr>
            <a:graphicFrameLocks/>
          </p:cNvGraphicFramePr>
          <p:nvPr>
            <p:extLst>
              <p:ext uri="{D42A27DB-BD31-4B8C-83A1-F6EECF244321}">
                <p14:modId xmlns:p14="http://schemas.microsoft.com/office/powerpoint/2010/main" val="2719100677"/>
              </p:ext>
            </p:extLst>
          </p:nvPr>
        </p:nvGraphicFramePr>
        <p:xfrm>
          <a:off x="4855501" y="1994548"/>
          <a:ext cx="4156001" cy="4191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562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4885184" y="1700808"/>
            <a:ext cx="4258816" cy="4876800"/>
          </a:xfrm>
        </p:spPr>
        <p:txBody>
          <a:bodyPr>
            <a:normAutofit fontScale="77500" lnSpcReduction="20000"/>
          </a:bodyPr>
          <a:lstStyle/>
          <a:p>
            <a:r>
              <a:rPr lang="nl-BE" dirty="0"/>
              <a:t>Het aantal pagina’s nota hangt sterk af van de leerling; vlijtig of niet, groot schrijven, klein schrijven, grote schetsen maken enz. zijn allemaal invloeden die spelen; </a:t>
            </a:r>
          </a:p>
          <a:p>
            <a:r>
              <a:rPr lang="nl-BE" dirty="0"/>
              <a:t>Wat wel opvalt is dat er duidelijk meer genoteerd wordt als de les niet het handboek volgt maar met nieuwe, ongeziene experimenten gestoffeerd wordt.</a:t>
            </a:r>
          </a:p>
          <a:p>
            <a:pPr marL="0" indent="0">
              <a:buNone/>
            </a:pPr>
            <a:endParaRPr lang="nl-BE" dirty="0"/>
          </a:p>
        </p:txBody>
      </p:sp>
      <p:graphicFrame>
        <p:nvGraphicFramePr>
          <p:cNvPr id="4" name="Tijdelijke aanduiding voor inhoud 4"/>
          <p:cNvGraphicFramePr>
            <a:graphicFrameLocks/>
          </p:cNvGraphicFramePr>
          <p:nvPr>
            <p:extLst>
              <p:ext uri="{D42A27DB-BD31-4B8C-83A1-F6EECF244321}">
                <p14:modId xmlns:p14="http://schemas.microsoft.com/office/powerpoint/2010/main" val="1678753663"/>
              </p:ext>
            </p:extLst>
          </p:nvPr>
        </p:nvGraphicFramePr>
        <p:xfrm>
          <a:off x="251521" y="2060849"/>
          <a:ext cx="4536504"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74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4888" y="-27384"/>
            <a:ext cx="8229600" cy="1143000"/>
          </a:xfrm>
        </p:spPr>
        <p:txBody>
          <a:bodyPr/>
          <a:lstStyle/>
          <a:p>
            <a:r>
              <a:rPr lang="nl-BE" dirty="0" err="1"/>
              <a:t>linpilcare</a:t>
            </a:r>
            <a:endParaRPr lang="nl-BE" dirty="0"/>
          </a:p>
        </p:txBody>
      </p:sp>
      <p:graphicFrame>
        <p:nvGraphicFramePr>
          <p:cNvPr id="5" name="Tijdelijke aanduiding voor inhoud 3"/>
          <p:cNvGraphicFramePr>
            <a:graphicFrameLocks noGrp="1"/>
          </p:cNvGraphicFramePr>
          <p:nvPr>
            <p:ph idx="1"/>
            <p:extLst>
              <p:ext uri="{D42A27DB-BD31-4B8C-83A1-F6EECF244321}">
                <p14:modId xmlns:p14="http://schemas.microsoft.com/office/powerpoint/2010/main" val="2143643939"/>
              </p:ext>
            </p:extLst>
          </p:nvPr>
        </p:nvGraphicFramePr>
        <p:xfrm>
          <a:off x="179512" y="1052736"/>
          <a:ext cx="8964488" cy="5212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9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1143000"/>
          </a:xfrm>
        </p:spPr>
        <p:txBody>
          <a:bodyPr/>
          <a:lstStyle/>
          <a:p>
            <a:r>
              <a:rPr lang="nl-BE" dirty="0">
                <a:solidFill>
                  <a:schemeClr val="accent1">
                    <a:lumMod val="75000"/>
                  </a:schemeClr>
                </a:solidFill>
              </a:rPr>
              <a:t>Feedback</a:t>
            </a:r>
          </a:p>
        </p:txBody>
      </p:sp>
      <p:sp>
        <p:nvSpPr>
          <p:cNvPr id="3" name="Tijdelijke aanduiding voor inhoud 2"/>
          <p:cNvSpPr>
            <a:spLocks noGrp="1"/>
          </p:cNvSpPr>
          <p:nvPr>
            <p:ph idx="1"/>
          </p:nvPr>
        </p:nvSpPr>
        <p:spPr>
          <a:xfrm>
            <a:off x="457200" y="1124745"/>
            <a:ext cx="8229600" cy="5400600"/>
          </a:xfrm>
        </p:spPr>
        <p:txBody>
          <a:bodyPr>
            <a:normAutofit fontScale="77500" lnSpcReduction="20000"/>
          </a:bodyPr>
          <a:lstStyle/>
          <a:p>
            <a:r>
              <a:rPr lang="nl-BE" dirty="0"/>
              <a:t>De leerkracht ging uit ( vooronderstelling) van de idee dat meer opschrijven tijdens de les een gunstig resultaat oplevert</a:t>
            </a:r>
          </a:p>
          <a:p>
            <a:r>
              <a:rPr lang="nl-BE" dirty="0"/>
              <a:t>Dit is nog niet aangetoond, want de eindexamens zijn niet gebeurd</a:t>
            </a:r>
          </a:p>
          <a:p>
            <a:r>
              <a:rPr lang="nl-BE" dirty="0"/>
              <a:t>Het onderzoek heeft óók impact gehad op de leerkracht, vermits die een 20-tal nieuwe experimenten moest voorzien</a:t>
            </a:r>
          </a:p>
          <a:p>
            <a:r>
              <a:rPr lang="nl-BE" dirty="0"/>
              <a:t>De leerkracht heeft zich losgemaakt van het handboek, met voor hem een positief resultaat: als leerlingen meer schrijven zijn ze blijkbaar meer gemotiveerd om op te letten. Hij heeft zijn job meer in handen genomen</a:t>
            </a:r>
          </a:p>
          <a:p>
            <a:r>
              <a:rPr lang="nl-BE" dirty="0"/>
              <a:t>Slechts één soort data</a:t>
            </a:r>
          </a:p>
          <a:p>
            <a:r>
              <a:rPr lang="nl-BE" dirty="0"/>
              <a:t>Geen academisch onderzoek gebruikt, hoewel werk van Mazur en Co aangeboden werd.</a:t>
            </a:r>
          </a:p>
        </p:txBody>
      </p:sp>
    </p:spTree>
    <p:extLst>
      <p:ext uri="{BB962C8B-B14F-4D97-AF65-F5344CB8AC3E}">
        <p14:creationId xmlns:p14="http://schemas.microsoft.com/office/powerpoint/2010/main" val="2821012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33400"/>
            <a:ext cx="8435280" cy="2031504"/>
          </a:xfrm>
        </p:spPr>
        <p:txBody>
          <a:bodyPr>
            <a:normAutofit fontScale="90000"/>
          </a:bodyPr>
          <a:lstStyle/>
          <a:p>
            <a:r>
              <a:rPr lang="nl-BE" sz="3100" dirty="0"/>
              <a:t>Hoe omgaan met diversiteit op gebied van capaciteiten bij leerlingen van het 4</a:t>
            </a:r>
            <a:r>
              <a:rPr lang="nl-BE" sz="3100" baseline="30000" dirty="0"/>
              <a:t>e</a:t>
            </a:r>
            <a:r>
              <a:rPr lang="nl-BE" sz="3100" dirty="0"/>
              <a:t> jaar wetenschappen voor het vak chemie.</a:t>
            </a:r>
            <a:br>
              <a:rPr lang="nl-BE" b="1" dirty="0"/>
            </a:br>
            <a:endParaRPr lang="nl-BE" dirty="0"/>
          </a:p>
        </p:txBody>
      </p:sp>
      <p:sp>
        <p:nvSpPr>
          <p:cNvPr id="3" name="Tijdelijke aanduiding voor inhoud 2"/>
          <p:cNvSpPr>
            <a:spLocks noGrp="1"/>
          </p:cNvSpPr>
          <p:nvPr>
            <p:ph idx="1"/>
          </p:nvPr>
        </p:nvSpPr>
        <p:spPr>
          <a:xfrm>
            <a:off x="457200" y="2348880"/>
            <a:ext cx="8229600" cy="4128120"/>
          </a:xfrm>
        </p:spPr>
        <p:txBody>
          <a:bodyPr/>
          <a:lstStyle/>
          <a:p>
            <a:r>
              <a:rPr lang="nl-BE" dirty="0"/>
              <a:t>Welke vorm van differentiatie </a:t>
            </a:r>
            <a:r>
              <a:rPr lang="nl-BE" u="sng" dirty="0"/>
              <a:t>werkt</a:t>
            </a:r>
            <a:r>
              <a:rPr lang="nl-BE" dirty="0"/>
              <a:t> het best?</a:t>
            </a:r>
          </a:p>
          <a:p>
            <a:pPr lvl="3"/>
            <a:r>
              <a:rPr lang="nl-BE" sz="2400" dirty="0"/>
              <a:t>Wat betreft betere resultaten </a:t>
            </a:r>
          </a:p>
          <a:p>
            <a:pPr lvl="3"/>
            <a:r>
              <a:rPr lang="nl-BE" sz="2400" dirty="0"/>
              <a:t>En hoger welbevinden</a:t>
            </a:r>
          </a:p>
          <a:p>
            <a:r>
              <a:rPr lang="nl-BE" dirty="0"/>
              <a:t>Sandra </a:t>
            </a:r>
            <a:r>
              <a:rPr lang="nl-BE" dirty="0" err="1"/>
              <a:t>Vandeuren</a:t>
            </a:r>
            <a:r>
              <a:rPr lang="nl-BE" dirty="0"/>
              <a:t>, </a:t>
            </a:r>
            <a:r>
              <a:rPr lang="nl-BE" dirty="0" err="1"/>
              <a:t>lkr</a:t>
            </a:r>
            <a:r>
              <a:rPr lang="nl-BE" dirty="0"/>
              <a:t>. Chemie 2</a:t>
            </a:r>
            <a:r>
              <a:rPr lang="nl-BE" baseline="30000" dirty="0"/>
              <a:t>e</a:t>
            </a:r>
            <a:r>
              <a:rPr lang="nl-BE" dirty="0"/>
              <a:t> graad</a:t>
            </a:r>
          </a:p>
          <a:p>
            <a:endParaRPr lang="nl-BE" dirty="0"/>
          </a:p>
        </p:txBody>
      </p:sp>
    </p:spTree>
    <p:extLst>
      <p:ext uri="{BB962C8B-B14F-4D97-AF65-F5344CB8AC3E}">
        <p14:creationId xmlns:p14="http://schemas.microsoft.com/office/powerpoint/2010/main" val="2876124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059634076"/>
              </p:ext>
            </p:extLst>
          </p:nvPr>
        </p:nvGraphicFramePr>
        <p:xfrm>
          <a:off x="457200" y="274639"/>
          <a:ext cx="8435280" cy="7505990"/>
        </p:xfrm>
        <a:graphic>
          <a:graphicData uri="http://schemas.openxmlformats.org/drawingml/2006/table">
            <a:tbl>
              <a:tblPr>
                <a:tableStyleId>{5C22544A-7EE6-4342-B048-85BDC9FD1C3A}</a:tableStyleId>
              </a:tblPr>
              <a:tblGrid>
                <a:gridCol w="1564396">
                  <a:extLst>
                    <a:ext uri="{9D8B030D-6E8A-4147-A177-3AD203B41FA5}">
                      <a16:colId xmlns:a16="http://schemas.microsoft.com/office/drawing/2014/main" val="758346127"/>
                    </a:ext>
                  </a:extLst>
                </a:gridCol>
                <a:gridCol w="3951919">
                  <a:extLst>
                    <a:ext uri="{9D8B030D-6E8A-4147-A177-3AD203B41FA5}">
                      <a16:colId xmlns:a16="http://schemas.microsoft.com/office/drawing/2014/main" val="3489183428"/>
                    </a:ext>
                  </a:extLst>
                </a:gridCol>
                <a:gridCol w="2918965">
                  <a:extLst>
                    <a:ext uri="{9D8B030D-6E8A-4147-A177-3AD203B41FA5}">
                      <a16:colId xmlns:a16="http://schemas.microsoft.com/office/drawing/2014/main" val="1880028509"/>
                    </a:ext>
                  </a:extLst>
                </a:gridCol>
              </a:tblGrid>
              <a:tr h="1835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000" dirty="0"/>
                        <a:t>Interview met leerlingen</a:t>
                      </a:r>
                    </a:p>
                    <a:p>
                      <a:endParaRPr lang="nl-BE" sz="2000" dirty="0"/>
                    </a:p>
                  </a:txBody>
                  <a:tcPr/>
                </a:tc>
                <a:tc>
                  <a:txBody>
                    <a:bodyPr/>
                    <a:lstStyle/>
                    <a:p>
                      <a:pPr lvl="1">
                        <a:lnSpc>
                          <a:spcPct val="150000"/>
                        </a:lnSpc>
                      </a:pPr>
                      <a:r>
                        <a:rPr lang="nl-BE" sz="2000" dirty="0">
                          <a:solidFill>
                            <a:schemeClr val="bg1">
                              <a:lumMod val="50000"/>
                            </a:schemeClr>
                          </a:solidFill>
                        </a:rPr>
                        <a:t>Oefeningen: heel belangrijk en moet meer tijdens de les</a:t>
                      </a:r>
                    </a:p>
                    <a:p>
                      <a:pPr lvl="1"/>
                      <a:r>
                        <a:rPr lang="nl-BE" sz="2000" dirty="0">
                          <a:solidFill>
                            <a:schemeClr val="bg1">
                              <a:lumMod val="50000"/>
                            </a:schemeClr>
                          </a:solidFill>
                        </a:rPr>
                        <a:t>Variatie in welbevinden tussen sterke en zwakke leerlingen.</a:t>
                      </a:r>
                    </a:p>
                  </a:txBody>
                  <a:tcPr/>
                </a:tc>
                <a:tc>
                  <a:txBody>
                    <a:bodyPr/>
                    <a:lstStyle/>
                    <a:p>
                      <a:pPr lvl="1"/>
                      <a:endParaRPr lang="nl-BE" sz="2000" dirty="0">
                        <a:solidFill>
                          <a:schemeClr val="bg1">
                            <a:lumMod val="50000"/>
                          </a:schemeClr>
                        </a:solidFill>
                      </a:endParaRPr>
                    </a:p>
                  </a:txBody>
                  <a:tcPr/>
                </a:tc>
                <a:extLst>
                  <a:ext uri="{0D108BD9-81ED-4DB2-BD59-A6C34878D82A}">
                    <a16:rowId xmlns:a16="http://schemas.microsoft.com/office/drawing/2014/main" val="2836342874"/>
                  </a:ext>
                </a:extLst>
              </a:tr>
              <a:tr h="4243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000" dirty="0"/>
                        <a:t>Meest gebruikte en onderzochte werkvormen</a:t>
                      </a:r>
                    </a:p>
                  </a:txBody>
                  <a:tcPr/>
                </a:tc>
                <a:tc>
                  <a:txBody>
                    <a:bodyPr/>
                    <a:lstStyle/>
                    <a:p>
                      <a:pPr lvl="1"/>
                      <a:r>
                        <a:rPr lang="nl-BE" sz="2400" dirty="0" err="1">
                          <a:solidFill>
                            <a:schemeClr val="bg1">
                              <a:lumMod val="50000"/>
                            </a:schemeClr>
                          </a:solidFill>
                        </a:rPr>
                        <a:t>OnderwijsLeerGesprek</a:t>
                      </a:r>
                      <a:endParaRPr lang="nl-BE" sz="2400" dirty="0">
                        <a:solidFill>
                          <a:schemeClr val="bg1">
                            <a:lumMod val="50000"/>
                          </a:schemeClr>
                        </a:solidFill>
                      </a:endParaRPr>
                    </a:p>
                    <a:p>
                      <a:pPr lvl="1"/>
                      <a:endParaRPr lang="nl-BE" sz="2400" dirty="0">
                        <a:solidFill>
                          <a:schemeClr val="bg2">
                            <a:lumMod val="75000"/>
                          </a:schemeClr>
                        </a:solidFill>
                      </a:endParaRPr>
                    </a:p>
                    <a:p>
                      <a:pPr lvl="1"/>
                      <a:r>
                        <a:rPr lang="nl-BE" sz="2400" dirty="0">
                          <a:solidFill>
                            <a:schemeClr val="bg2">
                              <a:lumMod val="75000"/>
                            </a:schemeClr>
                          </a:solidFill>
                        </a:rPr>
                        <a:t>Flip </a:t>
                      </a:r>
                      <a:r>
                        <a:rPr lang="nl-BE" sz="2400" dirty="0" err="1">
                          <a:solidFill>
                            <a:schemeClr val="bg2">
                              <a:lumMod val="75000"/>
                            </a:schemeClr>
                          </a:solidFill>
                        </a:rPr>
                        <a:t>the</a:t>
                      </a:r>
                      <a:r>
                        <a:rPr lang="nl-BE" sz="2400" dirty="0">
                          <a:solidFill>
                            <a:schemeClr val="bg2">
                              <a:lumMod val="75000"/>
                            </a:schemeClr>
                          </a:solidFill>
                        </a:rPr>
                        <a:t> classroom </a:t>
                      </a:r>
                    </a:p>
                    <a:p>
                      <a:pPr lvl="1"/>
                      <a:endParaRPr lang="nl-BE" sz="2400" dirty="0">
                        <a:solidFill>
                          <a:schemeClr val="bg1">
                            <a:lumMod val="50000"/>
                          </a:schemeClr>
                        </a:solidFill>
                      </a:endParaRPr>
                    </a:p>
                    <a:p>
                      <a:pPr lvl="1"/>
                      <a:r>
                        <a:rPr lang="nl-BE" sz="2400" dirty="0">
                          <a:solidFill>
                            <a:schemeClr val="bg1">
                              <a:lumMod val="50000"/>
                            </a:schemeClr>
                          </a:solidFill>
                        </a:rPr>
                        <a:t>(Begeleid) zelfstandig leren/oefenen</a:t>
                      </a:r>
                      <a:br>
                        <a:rPr lang="nl-BE" sz="2400" dirty="0">
                          <a:solidFill>
                            <a:schemeClr val="bg1">
                              <a:lumMod val="50000"/>
                            </a:schemeClr>
                          </a:solidFill>
                        </a:rPr>
                      </a:br>
                      <a:endParaRPr lang="nl-BE" sz="2400" dirty="0">
                        <a:solidFill>
                          <a:schemeClr val="bg1">
                            <a:lumMod val="50000"/>
                          </a:schemeClr>
                        </a:solidFill>
                      </a:endParaRPr>
                    </a:p>
                    <a:p>
                      <a:pPr lvl="1"/>
                      <a:r>
                        <a:rPr lang="nl-BE" sz="2400" dirty="0">
                          <a:solidFill>
                            <a:schemeClr val="bg1">
                              <a:lumMod val="50000"/>
                            </a:schemeClr>
                          </a:solidFill>
                        </a:rPr>
                        <a:t>Groepswerk: </a:t>
                      </a:r>
                    </a:p>
                    <a:p>
                      <a:pPr marL="742950" lvl="1" indent="-285750">
                        <a:buFontTx/>
                        <a:buChar char="-"/>
                      </a:pPr>
                      <a:r>
                        <a:rPr lang="nl-BE" sz="2400" dirty="0">
                          <a:solidFill>
                            <a:schemeClr val="bg2">
                              <a:lumMod val="75000"/>
                            </a:schemeClr>
                          </a:solidFill>
                        </a:rPr>
                        <a:t>Homogene groepen</a:t>
                      </a:r>
                      <a:br>
                        <a:rPr lang="nl-BE" sz="2400" dirty="0">
                          <a:solidFill>
                            <a:schemeClr val="bg2">
                              <a:lumMod val="75000"/>
                            </a:schemeClr>
                          </a:solidFill>
                        </a:rPr>
                      </a:br>
                      <a:endParaRPr lang="nl-BE" sz="2400" dirty="0">
                        <a:solidFill>
                          <a:schemeClr val="bg2">
                            <a:lumMod val="75000"/>
                          </a:schemeClr>
                        </a:solidFill>
                      </a:endParaRPr>
                    </a:p>
                    <a:p>
                      <a:pPr marL="742950" lvl="1" indent="-285750">
                        <a:buFontTx/>
                        <a:buChar char="-"/>
                      </a:pPr>
                      <a:endParaRPr lang="nl-BE" sz="2400" dirty="0">
                        <a:solidFill>
                          <a:schemeClr val="bg2">
                            <a:lumMod val="75000"/>
                          </a:schemeClr>
                        </a:solidFill>
                      </a:endParaRPr>
                    </a:p>
                    <a:p>
                      <a:pPr lvl="1">
                        <a:buNone/>
                      </a:pPr>
                      <a:r>
                        <a:rPr lang="nl-BE" sz="2400" dirty="0">
                          <a:solidFill>
                            <a:schemeClr val="bg1">
                              <a:lumMod val="50000"/>
                            </a:schemeClr>
                          </a:solidFill>
                        </a:rPr>
                        <a:t>- Heterogene groepen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400" dirty="0" err="1">
                          <a:solidFill>
                            <a:schemeClr val="bg1">
                              <a:lumMod val="50000"/>
                            </a:schemeClr>
                          </a:solidFill>
                        </a:rPr>
                        <a:t>Lln</a:t>
                      </a:r>
                      <a:r>
                        <a:rPr lang="nl-BE" sz="2400" dirty="0">
                          <a:solidFill>
                            <a:schemeClr val="bg1">
                              <a:lumMod val="50000"/>
                            </a:schemeClr>
                          </a:solidFill>
                        </a:rPr>
                        <a:t> laten noteren! Iedereen antwoordt</a:t>
                      </a:r>
                    </a:p>
                    <a:p>
                      <a:pPr marL="0" marR="0" lvl="3" indent="0" algn="l" defTabSz="914400" rtl="0" eaLnBrk="1" fontAlgn="auto" latinLnBrk="0" hangingPunct="1">
                        <a:lnSpc>
                          <a:spcPct val="100000"/>
                        </a:lnSpc>
                        <a:spcBef>
                          <a:spcPts val="0"/>
                        </a:spcBef>
                        <a:spcAft>
                          <a:spcPts val="0"/>
                        </a:spcAft>
                        <a:buClrTx/>
                        <a:buSzTx/>
                        <a:buFontTx/>
                        <a:buNone/>
                        <a:tabLst/>
                        <a:defRPr/>
                      </a:pPr>
                      <a:r>
                        <a:rPr lang="nl-BE" sz="2400" dirty="0" err="1">
                          <a:solidFill>
                            <a:schemeClr val="bg2">
                              <a:lumMod val="75000"/>
                            </a:schemeClr>
                          </a:solidFill>
                        </a:rPr>
                        <a:t>Lln</a:t>
                      </a:r>
                      <a:r>
                        <a:rPr lang="nl-BE" sz="2400" dirty="0">
                          <a:solidFill>
                            <a:schemeClr val="bg2">
                              <a:lumMod val="75000"/>
                            </a:schemeClr>
                          </a:solidFill>
                        </a:rPr>
                        <a:t> bestuderen nieuwe theorie in groepjes</a:t>
                      </a:r>
                    </a:p>
                    <a:p>
                      <a:pPr marL="0" marR="0" lvl="3" indent="0" algn="l" defTabSz="914400" rtl="0" eaLnBrk="1" fontAlgn="auto" latinLnBrk="0" hangingPunct="1">
                        <a:lnSpc>
                          <a:spcPct val="100000"/>
                        </a:lnSpc>
                        <a:spcBef>
                          <a:spcPts val="0"/>
                        </a:spcBef>
                        <a:spcAft>
                          <a:spcPts val="0"/>
                        </a:spcAft>
                        <a:buClrTx/>
                        <a:buSzTx/>
                        <a:buFontTx/>
                        <a:buNone/>
                        <a:tabLst/>
                        <a:defRPr/>
                      </a:pPr>
                      <a:r>
                        <a:rPr lang="nl-BE" sz="2400" dirty="0">
                          <a:solidFill>
                            <a:schemeClr val="bg1">
                              <a:lumMod val="50000"/>
                            </a:schemeClr>
                          </a:solidFill>
                        </a:rPr>
                        <a:t>Zelfstandig oef. maken, hulp vragen aan </a:t>
                      </a:r>
                      <a:r>
                        <a:rPr lang="nl-BE" sz="2400" dirty="0" err="1">
                          <a:solidFill>
                            <a:schemeClr val="bg1">
                              <a:lumMod val="50000"/>
                            </a:schemeClr>
                          </a:solidFill>
                        </a:rPr>
                        <a:t>lkr</a:t>
                      </a:r>
                      <a:r>
                        <a:rPr lang="nl-BE" sz="2400" dirty="0">
                          <a:solidFill>
                            <a:schemeClr val="bg1">
                              <a:lumMod val="50000"/>
                            </a:schemeClr>
                          </a:solidFill>
                        </a:rPr>
                        <a:t>.</a:t>
                      </a:r>
                      <a:br>
                        <a:rPr lang="nl-BE" sz="2400" dirty="0">
                          <a:solidFill>
                            <a:schemeClr val="bg1">
                              <a:lumMod val="50000"/>
                            </a:schemeClr>
                          </a:solidFill>
                        </a:rPr>
                      </a:br>
                      <a:endParaRPr lang="nl-BE" sz="2400" dirty="0">
                        <a:solidFill>
                          <a:schemeClr val="bg1">
                            <a:lumMod val="50000"/>
                          </a:schemeClr>
                        </a:solidFill>
                      </a:endParaRPr>
                    </a:p>
                    <a:p>
                      <a:r>
                        <a:rPr lang="nl-BE" sz="2400" dirty="0">
                          <a:solidFill>
                            <a:schemeClr val="bg2">
                              <a:lumMod val="75000"/>
                            </a:schemeClr>
                          </a:solidFill>
                        </a:rPr>
                        <a:t>Verdeling </a:t>
                      </a:r>
                      <a:r>
                        <a:rPr lang="nl-BE" sz="2400" dirty="0" err="1">
                          <a:solidFill>
                            <a:schemeClr val="bg2">
                              <a:lumMod val="75000"/>
                            </a:schemeClr>
                          </a:solidFill>
                        </a:rPr>
                        <a:t>adhv</a:t>
                      </a:r>
                      <a:r>
                        <a:rPr lang="nl-BE" sz="2400" dirty="0">
                          <a:solidFill>
                            <a:schemeClr val="bg2">
                              <a:lumMod val="75000"/>
                            </a:schemeClr>
                          </a:solidFill>
                        </a:rPr>
                        <a:t>. opgegeven oefening</a:t>
                      </a:r>
                    </a:p>
                    <a:p>
                      <a:endParaRPr lang="nl-BE" sz="2400" dirty="0">
                        <a:solidFill>
                          <a:schemeClr val="bg2">
                            <a:lumMod val="75000"/>
                          </a:schemeClr>
                        </a:solidFill>
                      </a:endParaRPr>
                    </a:p>
                    <a:p>
                      <a:r>
                        <a:rPr lang="nl-BE" sz="2400" dirty="0">
                          <a:solidFill>
                            <a:schemeClr val="bg1">
                              <a:lumMod val="50000"/>
                            </a:schemeClr>
                          </a:solidFill>
                        </a:rPr>
                        <a:t>Verdeling </a:t>
                      </a:r>
                      <a:r>
                        <a:rPr lang="nl-BE" sz="2400" dirty="0" err="1">
                          <a:solidFill>
                            <a:schemeClr val="bg1">
                              <a:lumMod val="50000"/>
                            </a:schemeClr>
                          </a:solidFill>
                        </a:rPr>
                        <a:t>adhv</a:t>
                      </a:r>
                      <a:r>
                        <a:rPr lang="nl-BE" sz="2400" dirty="0">
                          <a:solidFill>
                            <a:schemeClr val="bg1">
                              <a:lumMod val="50000"/>
                            </a:schemeClr>
                          </a:solidFill>
                        </a:rPr>
                        <a:t>. zitplaatsen</a:t>
                      </a:r>
                    </a:p>
                  </a:txBody>
                  <a:tcPr/>
                </a:tc>
                <a:extLst>
                  <a:ext uri="{0D108BD9-81ED-4DB2-BD59-A6C34878D82A}">
                    <a16:rowId xmlns:a16="http://schemas.microsoft.com/office/drawing/2014/main" val="3996391021"/>
                  </a:ext>
                </a:extLst>
              </a:tr>
              <a:tr h="458782">
                <a:tc>
                  <a:txBody>
                    <a:bodyPr/>
                    <a:lstStyle/>
                    <a:p>
                      <a:endParaRPr lang="nl-BE" sz="2000"/>
                    </a:p>
                  </a:txBody>
                  <a:tcPr/>
                </a:tc>
                <a:tc>
                  <a:txBody>
                    <a:bodyPr/>
                    <a:lstStyle/>
                    <a:p>
                      <a:endParaRPr lang="nl-BE" sz="2000" dirty="0"/>
                    </a:p>
                  </a:txBody>
                  <a:tcPr/>
                </a:tc>
                <a:tc>
                  <a:txBody>
                    <a:bodyPr/>
                    <a:lstStyle/>
                    <a:p>
                      <a:endParaRPr lang="nl-BE" sz="2000" dirty="0"/>
                    </a:p>
                  </a:txBody>
                  <a:tcPr/>
                </a:tc>
                <a:extLst>
                  <a:ext uri="{0D108BD9-81ED-4DB2-BD59-A6C34878D82A}">
                    <a16:rowId xmlns:a16="http://schemas.microsoft.com/office/drawing/2014/main" val="3172453245"/>
                  </a:ext>
                </a:extLst>
              </a:tr>
            </a:tbl>
          </a:graphicData>
        </a:graphic>
      </p:graphicFrame>
    </p:spTree>
    <p:extLst>
      <p:ext uri="{BB962C8B-B14F-4D97-AF65-F5344CB8AC3E}">
        <p14:creationId xmlns:p14="http://schemas.microsoft.com/office/powerpoint/2010/main" val="3793394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6"/>
            <a:ext cx="8496944" cy="591344"/>
          </a:xfrm>
        </p:spPr>
        <p:txBody>
          <a:bodyPr>
            <a:normAutofit fontScale="90000"/>
          </a:bodyPr>
          <a:lstStyle/>
          <a:p>
            <a:r>
              <a:rPr lang="nl-BE" dirty="0"/>
              <a:t>Ingreep tussen kerst en </a:t>
            </a:r>
            <a:r>
              <a:rPr lang="nl-BE" dirty="0" err="1"/>
              <a:t>pasen</a:t>
            </a:r>
            <a:endParaRPr lang="nl-BE" dirty="0"/>
          </a:p>
        </p:txBody>
      </p:sp>
      <p:graphicFrame>
        <p:nvGraphicFramePr>
          <p:cNvPr id="4" name="Grafiek 3"/>
          <p:cNvGraphicFramePr/>
          <p:nvPr>
            <p:extLst>
              <p:ext uri="{D42A27DB-BD31-4B8C-83A1-F6EECF244321}">
                <p14:modId xmlns:p14="http://schemas.microsoft.com/office/powerpoint/2010/main" val="301547028"/>
              </p:ext>
            </p:extLst>
          </p:nvPr>
        </p:nvGraphicFramePr>
        <p:xfrm>
          <a:off x="179512" y="1196752"/>
          <a:ext cx="4320480" cy="5029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p:cNvGraphicFramePr/>
          <p:nvPr>
            <p:extLst>
              <p:ext uri="{D42A27DB-BD31-4B8C-83A1-F6EECF244321}">
                <p14:modId xmlns:p14="http://schemas.microsoft.com/office/powerpoint/2010/main" val="1457684551"/>
              </p:ext>
            </p:extLst>
          </p:nvPr>
        </p:nvGraphicFramePr>
        <p:xfrm>
          <a:off x="4427984" y="1196752"/>
          <a:ext cx="4536504" cy="5029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9326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1" algn="l" rtl="0">
              <a:spcBef>
                <a:spcPct val="0"/>
              </a:spcBef>
            </a:pPr>
            <a:r>
              <a:rPr lang="nl-BE" sz="2500" dirty="0">
                <a:solidFill>
                  <a:schemeClr val="accent1">
                    <a:lumMod val="75000"/>
                  </a:schemeClr>
                </a:solidFill>
              </a:rPr>
              <a:t>Welke vorm van differentiatie </a:t>
            </a:r>
            <a:r>
              <a:rPr lang="nl-BE" sz="2500" u="sng" dirty="0">
                <a:solidFill>
                  <a:schemeClr val="accent1">
                    <a:lumMod val="75000"/>
                  </a:schemeClr>
                </a:solidFill>
              </a:rPr>
              <a:t>werkt</a:t>
            </a:r>
            <a:r>
              <a:rPr lang="nl-BE" sz="2500" dirty="0">
                <a:solidFill>
                  <a:schemeClr val="accent1">
                    <a:lumMod val="75000"/>
                  </a:schemeClr>
                </a:solidFill>
              </a:rPr>
              <a:t> het best?</a:t>
            </a:r>
            <a:br>
              <a:rPr lang="nl-BE" sz="2500" dirty="0">
                <a:solidFill>
                  <a:schemeClr val="accent1">
                    <a:lumMod val="75000"/>
                  </a:schemeClr>
                </a:solidFill>
              </a:rPr>
            </a:br>
            <a:endParaRPr lang="nl-BE" dirty="0"/>
          </a:p>
        </p:txBody>
      </p:sp>
      <p:sp>
        <p:nvSpPr>
          <p:cNvPr id="3" name="Tijdelijke aanduiding voor inhoud 2"/>
          <p:cNvSpPr>
            <a:spLocks noGrp="1"/>
          </p:cNvSpPr>
          <p:nvPr>
            <p:ph idx="1"/>
          </p:nvPr>
        </p:nvSpPr>
        <p:spPr>
          <a:xfrm>
            <a:off x="5724128" y="1600200"/>
            <a:ext cx="3240360" cy="5257800"/>
          </a:xfrm>
        </p:spPr>
        <p:txBody>
          <a:bodyPr>
            <a:normAutofit fontScale="62500" lnSpcReduction="20000"/>
          </a:bodyPr>
          <a:lstStyle/>
          <a:p>
            <a:r>
              <a:rPr lang="nl-BE" dirty="0"/>
              <a:t>Differentiatie vooral voor het welbevinden</a:t>
            </a:r>
          </a:p>
          <a:p>
            <a:r>
              <a:rPr lang="nl-BE" dirty="0"/>
              <a:t>Theorie en voorbeeldoefening(en) </a:t>
            </a:r>
            <a:r>
              <a:rPr lang="nl-BE" dirty="0" err="1"/>
              <a:t>ahv</a:t>
            </a:r>
            <a:r>
              <a:rPr lang="nl-BE" dirty="0"/>
              <a:t>. OLG</a:t>
            </a:r>
          </a:p>
          <a:p>
            <a:r>
              <a:rPr lang="nl-BE" dirty="0"/>
              <a:t>Oefeningen maken in heterogene groepen of zelfstandig (met begeleiding!)</a:t>
            </a:r>
          </a:p>
          <a:p>
            <a:r>
              <a:rPr lang="nl-BE" dirty="0"/>
              <a:t>Afwisselen!</a:t>
            </a:r>
          </a:p>
          <a:p>
            <a:r>
              <a:rPr lang="nl-BE" dirty="0"/>
              <a:t>Resultaten examen en DW van juni afwachten</a:t>
            </a:r>
          </a:p>
          <a:p>
            <a:r>
              <a:rPr lang="nl-BE" dirty="0"/>
              <a:t>Toekomst:</a:t>
            </a:r>
          </a:p>
          <a:p>
            <a:pPr lvl="1"/>
            <a:r>
              <a:rPr lang="nl-BE" dirty="0">
                <a:solidFill>
                  <a:schemeClr val="accent1">
                    <a:lumMod val="75000"/>
                  </a:schemeClr>
                </a:solidFill>
              </a:rPr>
              <a:t>Parallelklas?</a:t>
            </a:r>
          </a:p>
          <a:p>
            <a:pPr lvl="1"/>
            <a:r>
              <a:rPr lang="nl-BE" dirty="0">
                <a:solidFill>
                  <a:schemeClr val="accent1">
                    <a:lumMod val="75000"/>
                  </a:schemeClr>
                </a:solidFill>
              </a:rPr>
              <a:t>Meerdere jaren vergelijken?</a:t>
            </a:r>
          </a:p>
          <a:p>
            <a:pPr lvl="1"/>
            <a:r>
              <a:rPr lang="nl-BE" dirty="0">
                <a:solidFill>
                  <a:schemeClr val="accent1">
                    <a:lumMod val="75000"/>
                  </a:schemeClr>
                </a:solidFill>
              </a:rPr>
              <a:t>Zelfde leerlingen enkele jaren volgen?</a:t>
            </a:r>
          </a:p>
          <a:p>
            <a:endParaRPr lang="nl-BE" dirty="0"/>
          </a:p>
          <a:p>
            <a:endParaRPr lang="nl-BE" dirty="0"/>
          </a:p>
          <a:p>
            <a:endParaRPr lang="nl-BE" dirty="0"/>
          </a:p>
        </p:txBody>
      </p:sp>
      <p:graphicFrame>
        <p:nvGraphicFramePr>
          <p:cNvPr id="4" name="Grafiek 3"/>
          <p:cNvGraphicFramePr/>
          <p:nvPr>
            <p:extLst/>
          </p:nvPr>
        </p:nvGraphicFramePr>
        <p:xfrm>
          <a:off x="107504" y="1524000"/>
          <a:ext cx="5672016"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1254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Feedback</a:t>
            </a:r>
          </a:p>
        </p:txBody>
      </p:sp>
      <p:sp>
        <p:nvSpPr>
          <p:cNvPr id="3" name="Tijdelijke aanduiding voor inhoud 2"/>
          <p:cNvSpPr>
            <a:spLocks noGrp="1"/>
          </p:cNvSpPr>
          <p:nvPr>
            <p:ph idx="1"/>
          </p:nvPr>
        </p:nvSpPr>
        <p:spPr/>
        <p:txBody>
          <a:bodyPr/>
          <a:lstStyle/>
          <a:p>
            <a:r>
              <a:rPr lang="nl-BE" dirty="0"/>
              <a:t>Zeer sterk resultaat in één klas</a:t>
            </a:r>
          </a:p>
          <a:p>
            <a:r>
              <a:rPr lang="nl-BE" dirty="0"/>
              <a:t>Interessant resultaat: wordt dit bevestigd door academisch onderzoek?</a:t>
            </a:r>
          </a:p>
          <a:p>
            <a:r>
              <a:rPr lang="nl-BE" dirty="0"/>
              <a:t>Veel werk in hervormen lessen</a:t>
            </a:r>
          </a:p>
          <a:p>
            <a:r>
              <a:rPr lang="nl-BE" dirty="0"/>
              <a:t>Vergroot welbevinden is motiverend voor de </a:t>
            </a:r>
            <a:r>
              <a:rPr lang="nl-BE" dirty="0" err="1"/>
              <a:t>lkr</a:t>
            </a:r>
            <a:endParaRPr lang="nl-BE" dirty="0"/>
          </a:p>
          <a:p>
            <a:r>
              <a:rPr lang="nl-BE" dirty="0"/>
              <a:t>Puntenresultaten is afwachten</a:t>
            </a:r>
          </a:p>
        </p:txBody>
      </p:sp>
    </p:spTree>
    <p:extLst>
      <p:ext uri="{BB962C8B-B14F-4D97-AF65-F5344CB8AC3E}">
        <p14:creationId xmlns:p14="http://schemas.microsoft.com/office/powerpoint/2010/main" val="2329199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91264" cy="792088"/>
          </a:xfrm>
        </p:spPr>
        <p:txBody>
          <a:bodyPr>
            <a:noAutofit/>
          </a:bodyPr>
          <a:lstStyle/>
          <a:p>
            <a:r>
              <a:rPr lang="nl-NL" sz="3200" dirty="0"/>
              <a:t>Wat hebben leerlingen uit STW </a:t>
            </a:r>
            <a:r>
              <a:rPr lang="nl-NL" sz="2400" i="1" dirty="0"/>
              <a:t>( aan verbeterde lessen)  </a:t>
            </a:r>
            <a:r>
              <a:rPr lang="nl-NL" sz="3200" dirty="0"/>
              <a:t>nodig om hun slaagkansen in het hoger onderwijs te verhogen?</a:t>
            </a:r>
            <a:endParaRPr lang="nl-BE" sz="3200" dirty="0"/>
          </a:p>
        </p:txBody>
      </p:sp>
      <p:sp>
        <p:nvSpPr>
          <p:cNvPr id="3" name="Tijdelijke aanduiding voor inhoud 2"/>
          <p:cNvSpPr>
            <a:spLocks noGrp="1"/>
          </p:cNvSpPr>
          <p:nvPr>
            <p:ph idx="1"/>
          </p:nvPr>
        </p:nvSpPr>
        <p:spPr>
          <a:xfrm>
            <a:off x="457200" y="2564904"/>
            <a:ext cx="8229600" cy="3528392"/>
          </a:xfrm>
        </p:spPr>
        <p:txBody>
          <a:bodyPr>
            <a:normAutofit fontScale="92500" lnSpcReduction="20000"/>
          </a:bodyPr>
          <a:lstStyle/>
          <a:p>
            <a:r>
              <a:rPr lang="nl-BE" dirty="0"/>
              <a:t>Steven Van Houdt en Lieve </a:t>
            </a:r>
            <a:r>
              <a:rPr lang="nl-BE" dirty="0" err="1"/>
              <a:t>Picard</a:t>
            </a:r>
            <a:endParaRPr lang="nl-BE" dirty="0"/>
          </a:p>
          <a:p>
            <a:r>
              <a:rPr lang="nl-BE" dirty="0"/>
              <a:t>Lieve is titularis 6STW en leerkracht NW</a:t>
            </a:r>
          </a:p>
          <a:p>
            <a:r>
              <a:rPr lang="nl-BE" dirty="0"/>
              <a:t>Steven geeft ook les in STW</a:t>
            </a:r>
          </a:p>
          <a:p>
            <a:r>
              <a:rPr lang="nl-BE" dirty="0"/>
              <a:t>Initiële vraag: hoe kan ik mijn lessen NW aanpassen om onze leerlingen meer slaagkansen te geven in het vervolgonderwijs.</a:t>
            </a:r>
          </a:p>
          <a:p>
            <a:r>
              <a:rPr lang="nl-BE" dirty="0"/>
              <a:t>Vraag werd aangepast halfweg het traject</a:t>
            </a:r>
          </a:p>
        </p:txBody>
      </p:sp>
    </p:spTree>
    <p:extLst>
      <p:ext uri="{BB962C8B-B14F-4D97-AF65-F5344CB8AC3E}">
        <p14:creationId xmlns:p14="http://schemas.microsoft.com/office/powerpoint/2010/main" val="591805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fontScale="92500" lnSpcReduction="10000"/>
          </a:bodyPr>
          <a:lstStyle/>
          <a:p>
            <a:r>
              <a:rPr lang="nl-NL" sz="4000" dirty="0"/>
              <a:t>Gebruikte data</a:t>
            </a:r>
            <a:r>
              <a:rPr lang="nl-NL" dirty="0"/>
              <a:t>:</a:t>
            </a:r>
          </a:p>
          <a:p>
            <a:pPr lvl="2"/>
            <a:r>
              <a:rPr lang="nl-NL" sz="3200" dirty="0"/>
              <a:t>Onderzoek ’onderwijs en vorming’, statistieken door de inspectie gemaakt voor de school</a:t>
            </a:r>
          </a:p>
          <a:p>
            <a:pPr lvl="2"/>
            <a:r>
              <a:rPr lang="nl-NL" sz="3200" dirty="0" err="1"/>
              <a:t>Enqu</a:t>
            </a:r>
            <a:r>
              <a:rPr lang="nl-BE" sz="3200" dirty="0" err="1"/>
              <a:t>ête</a:t>
            </a:r>
            <a:r>
              <a:rPr lang="nl-BE" sz="3200" dirty="0"/>
              <a:t> afgenomen bij 145 oud-leerlingen STW, afgestudeerd tussen 2008-2014</a:t>
            </a:r>
          </a:p>
          <a:p>
            <a:pPr lvl="2"/>
            <a:r>
              <a:rPr lang="nl-BE" sz="3200" dirty="0"/>
              <a:t>Bevraging over vakken, school, STW</a:t>
            </a:r>
          </a:p>
          <a:p>
            <a:r>
              <a:rPr lang="nl-BE" sz="3800" dirty="0"/>
              <a:t>Analyse in functie van vervolgrichting</a:t>
            </a:r>
          </a:p>
          <a:p>
            <a:endParaRPr lang="nl-BE" dirty="0"/>
          </a:p>
        </p:txBody>
      </p:sp>
    </p:spTree>
    <p:extLst>
      <p:ext uri="{BB962C8B-B14F-4D97-AF65-F5344CB8AC3E}">
        <p14:creationId xmlns:p14="http://schemas.microsoft.com/office/powerpoint/2010/main" val="1550100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Voorbeeld/deeltje van de analyse</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004622298"/>
              </p:ext>
            </p:extLst>
          </p:nvPr>
        </p:nvGraphicFramePr>
        <p:xfrm>
          <a:off x="502206" y="1354773"/>
          <a:ext cx="8462282" cy="1858203"/>
        </p:xfrm>
        <a:graphic>
          <a:graphicData uri="http://schemas.openxmlformats.org/drawingml/2006/table">
            <a:tbl>
              <a:tblPr firstRow="1" bandRow="1">
                <a:tableStyleId>{5C22544A-7EE6-4342-B048-85BDC9FD1C3A}</a:tableStyleId>
              </a:tblPr>
              <a:tblGrid>
                <a:gridCol w="2773570">
                  <a:extLst>
                    <a:ext uri="{9D8B030D-6E8A-4147-A177-3AD203B41FA5}">
                      <a16:colId xmlns:a16="http://schemas.microsoft.com/office/drawing/2014/main" val="20000"/>
                    </a:ext>
                  </a:extLst>
                </a:gridCol>
                <a:gridCol w="2369438">
                  <a:extLst>
                    <a:ext uri="{9D8B030D-6E8A-4147-A177-3AD203B41FA5}">
                      <a16:colId xmlns:a16="http://schemas.microsoft.com/office/drawing/2014/main" val="20001"/>
                    </a:ext>
                  </a:extLst>
                </a:gridCol>
                <a:gridCol w="3319274">
                  <a:extLst>
                    <a:ext uri="{9D8B030D-6E8A-4147-A177-3AD203B41FA5}">
                      <a16:colId xmlns:a16="http://schemas.microsoft.com/office/drawing/2014/main" val="20002"/>
                    </a:ext>
                  </a:extLst>
                </a:gridCol>
              </a:tblGrid>
              <a:tr h="388620">
                <a:tc>
                  <a:txBody>
                    <a:bodyPr/>
                    <a:lstStyle/>
                    <a:p>
                      <a:r>
                        <a:rPr lang="nl-NL" sz="2100" dirty="0"/>
                        <a:t>NW</a:t>
                      </a:r>
                    </a:p>
                  </a:txBody>
                  <a:tcPr marL="68580" marR="68580" marT="34290" marB="34290"/>
                </a:tc>
                <a:tc>
                  <a:txBody>
                    <a:bodyPr/>
                    <a:lstStyle/>
                    <a:p>
                      <a:r>
                        <a:rPr lang="nl-NL" sz="2100" dirty="0"/>
                        <a:t>SW</a:t>
                      </a:r>
                    </a:p>
                  </a:txBody>
                  <a:tcPr marL="68580" marR="68580" marT="34290" marB="34290"/>
                </a:tc>
                <a:tc>
                  <a:txBody>
                    <a:bodyPr/>
                    <a:lstStyle/>
                    <a:p>
                      <a:r>
                        <a:rPr lang="nl-NL" sz="2100" dirty="0"/>
                        <a:t>Wiskunde</a:t>
                      </a:r>
                    </a:p>
                  </a:txBody>
                  <a:tcPr marL="68580" marR="68580" marT="34290" marB="34290"/>
                </a:tc>
                <a:extLst>
                  <a:ext uri="{0D108BD9-81ED-4DB2-BD59-A6C34878D82A}">
                    <a16:rowId xmlns:a16="http://schemas.microsoft.com/office/drawing/2014/main" val="10000"/>
                  </a:ext>
                </a:extLst>
              </a:tr>
              <a:tr h="1469583">
                <a:tc>
                  <a:txBody>
                    <a:bodyPr/>
                    <a:lstStyle/>
                    <a:p>
                      <a:pPr>
                        <a:spcAft>
                          <a:spcPts val="0"/>
                        </a:spcAft>
                      </a:pPr>
                      <a:r>
                        <a:rPr lang="nl-NL" sz="1800" b="0" dirty="0">
                          <a:effectLst/>
                          <a:latin typeface="Calibri" charset="0"/>
                          <a:ea typeface="Calibri" charset="0"/>
                          <a:cs typeface="Times New Roman" charset="0"/>
                        </a:rPr>
                        <a:t>- Goed </a:t>
                      </a:r>
                    </a:p>
                    <a:p>
                      <a:pPr>
                        <a:spcAft>
                          <a:spcPts val="0"/>
                        </a:spcAft>
                      </a:pPr>
                      <a:r>
                        <a:rPr lang="nl-NL" sz="1800" b="0" dirty="0">
                          <a:effectLst/>
                          <a:latin typeface="Calibri" charset="0"/>
                          <a:ea typeface="Calibri" charset="0"/>
                          <a:cs typeface="Times New Roman" charset="0"/>
                        </a:rPr>
                        <a:t>- Tekort aan chemie, fysica, labo voor de wetenschappelijke opleidingen</a:t>
                      </a:r>
                      <a:endParaRPr lang="nl-NL" sz="1800" b="0" dirty="0"/>
                    </a:p>
                  </a:txBody>
                  <a:tcPr marL="68580" marR="68580" marT="34290" marB="34290"/>
                </a:tc>
                <a:tc>
                  <a:txBody>
                    <a:bodyPr/>
                    <a:lstStyle/>
                    <a:p>
                      <a:pPr>
                        <a:spcAft>
                          <a:spcPts val="0"/>
                        </a:spcAft>
                      </a:pPr>
                      <a:r>
                        <a:rPr lang="nl-NL" sz="1800" b="0" dirty="0">
                          <a:effectLst/>
                          <a:latin typeface="Calibri" charset="0"/>
                          <a:ea typeface="Calibri" charset="0"/>
                          <a:cs typeface="Times New Roman" charset="0"/>
                        </a:rPr>
                        <a:t>-Goed</a:t>
                      </a:r>
                    </a:p>
                    <a:p>
                      <a:r>
                        <a:rPr lang="nl-NL" sz="1800" b="0" dirty="0">
                          <a:effectLst/>
                          <a:latin typeface="Calibri" charset="0"/>
                          <a:ea typeface="Calibri" charset="0"/>
                          <a:cs typeface="Times New Roman" charset="0"/>
                        </a:rPr>
                        <a:t>-Zelf samenvattingen laten maken, leren met schema’s werken</a:t>
                      </a:r>
                      <a:r>
                        <a:rPr lang="nl-NL" sz="1800" b="0" dirty="0">
                          <a:effectLst/>
                        </a:rPr>
                        <a:t> </a:t>
                      </a:r>
                      <a:endParaRPr lang="nl-NL" sz="1800" b="0" dirty="0"/>
                    </a:p>
                  </a:txBody>
                  <a:tcPr marL="68580" marR="68580" marT="34290" marB="34290"/>
                </a:tc>
                <a:tc>
                  <a:txBody>
                    <a:bodyPr/>
                    <a:lstStyle/>
                    <a:p>
                      <a:r>
                        <a:rPr lang="nl-NL" sz="1800" b="0" dirty="0">
                          <a:effectLst/>
                          <a:latin typeface="Calibri" charset="0"/>
                          <a:ea typeface="Calibri" charset="0"/>
                          <a:cs typeface="Times New Roman" charset="0"/>
                        </a:rPr>
                        <a:t>- Meer statistiek, integralen, logaritmes, rekenen zonder ZRM, vraagstukken, boekhouden, economie</a:t>
                      </a:r>
                      <a:r>
                        <a:rPr lang="nl-NL" sz="1800" b="0" dirty="0">
                          <a:effectLst/>
                        </a:rPr>
                        <a:t> </a:t>
                      </a:r>
                      <a:endParaRPr lang="nl-NL" sz="1800" b="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1823120710"/>
              </p:ext>
            </p:extLst>
          </p:nvPr>
        </p:nvGraphicFramePr>
        <p:xfrm>
          <a:off x="440974" y="3277678"/>
          <a:ext cx="8523514" cy="2527586"/>
        </p:xfrm>
        <a:graphic>
          <a:graphicData uri="http://schemas.openxmlformats.org/drawingml/2006/table">
            <a:tbl>
              <a:tblPr firstRow="1" bandRow="1">
                <a:tableStyleId>{5C22544A-7EE6-4342-B048-85BDC9FD1C3A}</a:tableStyleId>
              </a:tblPr>
              <a:tblGrid>
                <a:gridCol w="2841171">
                  <a:extLst>
                    <a:ext uri="{9D8B030D-6E8A-4147-A177-3AD203B41FA5}">
                      <a16:colId xmlns:a16="http://schemas.microsoft.com/office/drawing/2014/main" val="20000"/>
                    </a:ext>
                  </a:extLst>
                </a:gridCol>
                <a:gridCol w="2351315">
                  <a:extLst>
                    <a:ext uri="{9D8B030D-6E8A-4147-A177-3AD203B41FA5}">
                      <a16:colId xmlns:a16="http://schemas.microsoft.com/office/drawing/2014/main" val="20001"/>
                    </a:ext>
                  </a:extLst>
                </a:gridCol>
                <a:gridCol w="3331028">
                  <a:extLst>
                    <a:ext uri="{9D8B030D-6E8A-4147-A177-3AD203B41FA5}">
                      <a16:colId xmlns:a16="http://schemas.microsoft.com/office/drawing/2014/main" val="20002"/>
                    </a:ext>
                  </a:extLst>
                </a:gridCol>
              </a:tblGrid>
              <a:tr h="388620">
                <a:tc>
                  <a:txBody>
                    <a:bodyPr/>
                    <a:lstStyle/>
                    <a:p>
                      <a:r>
                        <a:rPr lang="nl-NL" sz="2100" dirty="0"/>
                        <a:t>Nederlands</a:t>
                      </a:r>
                    </a:p>
                  </a:txBody>
                  <a:tcPr marL="68580" marR="68580" marT="34290" marB="34290"/>
                </a:tc>
                <a:tc>
                  <a:txBody>
                    <a:bodyPr/>
                    <a:lstStyle/>
                    <a:p>
                      <a:r>
                        <a:rPr lang="nl-NL" sz="2100" dirty="0"/>
                        <a:t>Frans</a:t>
                      </a:r>
                    </a:p>
                  </a:txBody>
                  <a:tcPr marL="68580" marR="68580" marT="34290" marB="34290"/>
                </a:tc>
                <a:tc>
                  <a:txBody>
                    <a:bodyPr/>
                    <a:lstStyle/>
                    <a:p>
                      <a:r>
                        <a:rPr lang="nl-NL" sz="2100" dirty="0"/>
                        <a:t>Integrale Opdrachten</a:t>
                      </a:r>
                    </a:p>
                  </a:txBody>
                  <a:tcPr marL="68580" marR="68580" marT="34290" marB="34290"/>
                </a:tc>
                <a:extLst>
                  <a:ext uri="{0D108BD9-81ED-4DB2-BD59-A6C34878D82A}">
                    <a16:rowId xmlns:a16="http://schemas.microsoft.com/office/drawing/2014/main" val="10000"/>
                  </a:ext>
                </a:extLst>
              </a:tr>
              <a:tr h="2138966">
                <a:tc>
                  <a:txBody>
                    <a:bodyPr/>
                    <a:lstStyle/>
                    <a:p>
                      <a:pPr>
                        <a:spcAft>
                          <a:spcPts val="0"/>
                        </a:spcAft>
                      </a:pPr>
                      <a:r>
                        <a:rPr lang="nl-NL" sz="1800" dirty="0">
                          <a:effectLst/>
                          <a:latin typeface="Calibri" charset="0"/>
                          <a:ea typeface="Calibri" charset="0"/>
                          <a:cs typeface="Times New Roman" charset="0"/>
                        </a:rPr>
                        <a:t>- goed: lay-out, begrijpend lezen</a:t>
                      </a:r>
                    </a:p>
                    <a:p>
                      <a:pPr>
                        <a:spcAft>
                          <a:spcPts val="0"/>
                        </a:spcAft>
                      </a:pPr>
                      <a:r>
                        <a:rPr lang="nl-NL" sz="1800" dirty="0">
                          <a:effectLst/>
                          <a:latin typeface="Calibri" charset="0"/>
                          <a:ea typeface="Calibri" charset="0"/>
                          <a:cs typeface="Times New Roman" charset="0"/>
                        </a:rPr>
                        <a:t>-meer spelling, leren samenvatten, grammatica</a:t>
                      </a:r>
                    </a:p>
                    <a:p>
                      <a:pPr>
                        <a:spcAft>
                          <a:spcPts val="0"/>
                        </a:spcAft>
                      </a:pPr>
                      <a:endParaRPr lang="nl-NL" sz="1800" dirty="0"/>
                    </a:p>
                    <a:p>
                      <a:endParaRPr lang="nl-NL" sz="1800" dirty="0"/>
                    </a:p>
                    <a:p>
                      <a:endParaRPr lang="nl-NL" sz="1800" dirty="0"/>
                    </a:p>
                  </a:txBody>
                  <a:tcPr marL="68580" marR="68580" marT="34290" marB="34290"/>
                </a:tc>
                <a:tc>
                  <a:txBody>
                    <a:bodyPr/>
                    <a:lstStyle/>
                    <a:p>
                      <a:pPr>
                        <a:spcAft>
                          <a:spcPts val="0"/>
                        </a:spcAft>
                      </a:pPr>
                      <a:r>
                        <a:rPr lang="nl-NL" sz="1800" dirty="0">
                          <a:effectLst/>
                          <a:latin typeface="Calibri" charset="0"/>
                          <a:ea typeface="Calibri" charset="0"/>
                          <a:cs typeface="Times New Roman" charset="0"/>
                        </a:rPr>
                        <a:t>-meer verbaal, commerciële frans</a:t>
                      </a:r>
                    </a:p>
                    <a:p>
                      <a:r>
                        <a:rPr lang="nl-NL" sz="1800" dirty="0">
                          <a:effectLst/>
                          <a:latin typeface="Calibri" charset="0"/>
                          <a:ea typeface="Calibri" charset="0"/>
                          <a:cs typeface="Times New Roman" charset="0"/>
                        </a:rPr>
                        <a:t>-groot struikelblok voor de handelsrichtingen</a:t>
                      </a:r>
                      <a:r>
                        <a:rPr lang="nl-NL" sz="1800" dirty="0">
                          <a:effectLst/>
                        </a:rPr>
                        <a:t> </a:t>
                      </a:r>
                      <a:endParaRPr lang="nl-NL" sz="1800" dirty="0"/>
                    </a:p>
                  </a:txBody>
                  <a:tcPr marL="68580" marR="68580" marT="34290" marB="34290"/>
                </a:tc>
                <a:tc>
                  <a:txBody>
                    <a:bodyPr/>
                    <a:lstStyle/>
                    <a:p>
                      <a:pPr>
                        <a:spcAft>
                          <a:spcPts val="0"/>
                        </a:spcAft>
                      </a:pPr>
                      <a:r>
                        <a:rPr lang="nl-NL" sz="1800" dirty="0">
                          <a:effectLst/>
                          <a:latin typeface="Calibri" charset="0"/>
                          <a:ea typeface="Calibri" charset="0"/>
                          <a:cs typeface="Times New Roman" charset="0"/>
                        </a:rPr>
                        <a:t>Goed: GIP, groepswerk, plannen, deadlines, </a:t>
                      </a:r>
                      <a:r>
                        <a:rPr lang="nl-NL" sz="1800" dirty="0" err="1">
                          <a:effectLst/>
                          <a:latin typeface="Calibri" charset="0"/>
                          <a:ea typeface="Calibri" charset="0"/>
                          <a:cs typeface="Times New Roman" charset="0"/>
                        </a:rPr>
                        <a:t>zelfst.werk</a:t>
                      </a:r>
                      <a:endParaRPr lang="nl-NL" sz="1800" dirty="0">
                        <a:effectLst/>
                        <a:latin typeface="Calibri" charset="0"/>
                        <a:ea typeface="Calibri" charset="0"/>
                        <a:cs typeface="Times New Roman" charset="0"/>
                      </a:endParaRPr>
                    </a:p>
                    <a:p>
                      <a:r>
                        <a:rPr lang="nl-NL" sz="1800" dirty="0">
                          <a:effectLst/>
                          <a:latin typeface="Calibri" charset="0"/>
                          <a:ea typeface="Calibri" charset="0"/>
                          <a:cs typeface="Times New Roman" charset="0"/>
                        </a:rPr>
                        <a:t>Neg: geen must, geen meerwaarde, afschaffen, irrelevant, voor de lagere </a:t>
                      </a:r>
                      <a:r>
                        <a:rPr lang="nl-NL" sz="1800" dirty="0" err="1">
                          <a:effectLst/>
                          <a:latin typeface="Calibri" charset="0"/>
                          <a:ea typeface="Calibri" charset="0"/>
                          <a:cs typeface="Times New Roman" charset="0"/>
                        </a:rPr>
                        <a:t>schoolkids</a:t>
                      </a:r>
                      <a:r>
                        <a:rPr lang="nl-NL" sz="1800" dirty="0">
                          <a:effectLst/>
                          <a:latin typeface="Calibri" charset="0"/>
                          <a:ea typeface="Calibri" charset="0"/>
                          <a:cs typeface="Times New Roman" charset="0"/>
                        </a:rPr>
                        <a:t>,….</a:t>
                      </a:r>
                      <a:r>
                        <a:rPr lang="nl-NL" sz="1800" dirty="0">
                          <a:effectLst/>
                        </a:rPr>
                        <a:t> </a:t>
                      </a:r>
                      <a:endParaRPr lang="nl-NL" sz="18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4698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solidFill>
                  <a:schemeClr val="tx1"/>
                </a:solidFill>
              </a:rPr>
              <a:t>Opvolging </a:t>
            </a:r>
            <a:br>
              <a:rPr lang="nl-BE" dirty="0">
                <a:solidFill>
                  <a:schemeClr val="tx1"/>
                </a:solidFill>
              </a:rPr>
            </a:br>
            <a:r>
              <a:rPr lang="nl-BE" sz="2000" dirty="0">
                <a:solidFill>
                  <a:schemeClr val="tx1"/>
                </a:solidFill>
              </a:rPr>
              <a:t>(genomen beslissingen o.a. als gevolg van onderzoek </a:t>
            </a:r>
            <a:r>
              <a:rPr lang="nl-BE" sz="2000" dirty="0" err="1">
                <a:solidFill>
                  <a:schemeClr val="tx1"/>
                </a:solidFill>
              </a:rPr>
              <a:t>Linpilcare</a:t>
            </a:r>
            <a:r>
              <a:rPr lang="nl-BE" sz="2000" dirty="0">
                <a:solidFill>
                  <a:schemeClr val="tx1"/>
                </a:solidFill>
              </a:rPr>
              <a:t>)</a:t>
            </a:r>
          </a:p>
        </p:txBody>
      </p:sp>
      <p:sp>
        <p:nvSpPr>
          <p:cNvPr id="3" name="Tijdelijke aanduiding voor inhoud 2"/>
          <p:cNvSpPr>
            <a:spLocks noGrp="1"/>
          </p:cNvSpPr>
          <p:nvPr>
            <p:ph idx="1"/>
          </p:nvPr>
        </p:nvSpPr>
        <p:spPr>
          <a:xfrm>
            <a:off x="179512" y="1417639"/>
            <a:ext cx="8229600" cy="5035698"/>
          </a:xfrm>
        </p:spPr>
        <p:txBody>
          <a:bodyPr>
            <a:normAutofit fontScale="62500" lnSpcReduction="20000"/>
          </a:bodyPr>
          <a:lstStyle/>
          <a:p>
            <a:r>
              <a:rPr lang="nl-BE" dirty="0"/>
              <a:t>NW heeft sinds dit schooljaar een ondersteunende functie binnen de </a:t>
            </a:r>
            <a:r>
              <a:rPr lang="nl-BE" dirty="0" err="1"/>
              <a:t>IO’s</a:t>
            </a:r>
            <a:r>
              <a:rPr lang="nl-BE" dirty="0"/>
              <a:t> van de 2</a:t>
            </a:r>
            <a:r>
              <a:rPr lang="nl-BE" baseline="30000" dirty="0"/>
              <a:t>de</a:t>
            </a:r>
            <a:r>
              <a:rPr lang="nl-BE" dirty="0"/>
              <a:t> graad (=&gt; dus meer uren theorie en vrijheid om maar labo’s te doen)</a:t>
            </a:r>
          </a:p>
          <a:p>
            <a:r>
              <a:rPr lang="nl-BE" dirty="0"/>
              <a:t>Vanaf volgend schooljaar in de 2</a:t>
            </a:r>
            <a:r>
              <a:rPr lang="nl-BE" baseline="30000" dirty="0"/>
              <a:t>de</a:t>
            </a:r>
            <a:r>
              <a:rPr lang="nl-BE" dirty="0"/>
              <a:t> graad STW: NW blijft slechts ondersteunen, voeding en expressie beiden 1u minder + meer inhoudelijk werken (toetsen,…) =&gt; de 2 extra uren worden keuzevakken voor de leerlingen</a:t>
            </a:r>
          </a:p>
          <a:p>
            <a:r>
              <a:rPr lang="nl-BE" dirty="0"/>
              <a:t>Vanaf volgend schooljaar in 5STW: slechts 3 </a:t>
            </a:r>
            <a:r>
              <a:rPr lang="nl-BE" dirty="0" err="1"/>
              <a:t>IO’s</a:t>
            </a:r>
            <a:r>
              <a:rPr lang="nl-BE" dirty="0"/>
              <a:t> op jaarbasis </a:t>
            </a:r>
            <a:r>
              <a:rPr lang="nl-BE" dirty="0" err="1"/>
              <a:t>ipv</a:t>
            </a:r>
            <a:r>
              <a:rPr lang="nl-BE" dirty="0"/>
              <a:t> 5, meer inhoudelijk/theoretisch voor alle vakken, zowel voeding als expressie krijgen 1u minder =&gt; de 2 extra uren worden keuzevakken voor de leerlingen, SW binnen de IO krijgt terug meer invulling</a:t>
            </a:r>
          </a:p>
          <a:p>
            <a:endParaRPr lang="nl-BE" dirty="0"/>
          </a:p>
          <a:p>
            <a:r>
              <a:rPr lang="nl-BE" dirty="0"/>
              <a:t>Vanaf volgend jaar in 6STW: </a:t>
            </a:r>
            <a:r>
              <a:rPr lang="is-IS" dirty="0"/>
              <a:t>vertrekken vanuit 2 studierichtingen, SW- en NW-gedeelte inhoudelijker + verdediging strenger (de leerlingen moeten weten wat ze schreven); </a:t>
            </a:r>
            <a:r>
              <a:rPr lang="nl-BE" dirty="0"/>
              <a:t>zowel voeding als expressie krijgen 1u minder =&gt; de 2 extra uren worden keuzevakken voor de leerlingen; SW binnen de IO krijgt terug meer invulling</a:t>
            </a:r>
          </a:p>
          <a:p>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26650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linpilcare</a:t>
            </a: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BE" dirty="0"/>
              <a:t>Idee gebaseerd op onderzoek van o.a. OESO, Timperley, Earl, </a:t>
            </a:r>
            <a:r>
              <a:rPr lang="nl-BE" dirty="0" err="1"/>
              <a:t>Hattie</a:t>
            </a:r>
            <a:r>
              <a:rPr lang="nl-BE" dirty="0"/>
              <a:t>, Dana, </a:t>
            </a:r>
            <a:r>
              <a:rPr lang="nl-BE" dirty="0" err="1"/>
              <a:t>Fullan</a:t>
            </a:r>
            <a:r>
              <a:rPr lang="nl-BE" dirty="0"/>
              <a:t>, </a:t>
            </a:r>
            <a:r>
              <a:rPr lang="nl-BE" dirty="0" err="1"/>
              <a:t>Hargreaves</a:t>
            </a:r>
            <a:r>
              <a:rPr lang="nl-BE" dirty="0"/>
              <a:t>, </a:t>
            </a:r>
            <a:r>
              <a:rPr lang="nl-BE" dirty="0" err="1"/>
              <a:t>Lebak</a:t>
            </a:r>
            <a:r>
              <a:rPr lang="nl-BE" dirty="0"/>
              <a:t>, </a:t>
            </a:r>
            <a:r>
              <a:rPr lang="nl-BE" dirty="0" err="1"/>
              <a:t>Tinsley</a:t>
            </a:r>
            <a:r>
              <a:rPr lang="nl-BE" dirty="0"/>
              <a:t>, </a:t>
            </a:r>
            <a:r>
              <a:rPr lang="nl-BE" dirty="0" err="1"/>
              <a:t>Lomos</a:t>
            </a:r>
            <a:r>
              <a:rPr lang="nl-BE" dirty="0"/>
              <a:t>, </a:t>
            </a:r>
            <a:r>
              <a:rPr lang="nl-BE" dirty="0" err="1"/>
              <a:t>Jäppinen</a:t>
            </a:r>
            <a:r>
              <a:rPr lang="nl-BE" dirty="0"/>
              <a:t>, …)</a:t>
            </a:r>
          </a:p>
          <a:p>
            <a:r>
              <a:rPr lang="nl-BE" dirty="0"/>
              <a:t>onderwijs in de 21</a:t>
            </a:r>
            <a:r>
              <a:rPr lang="nl-BE" baseline="30000" dirty="0"/>
              <a:t>ste</a:t>
            </a:r>
            <a:r>
              <a:rPr lang="nl-BE" dirty="0"/>
              <a:t>  eeuw:</a:t>
            </a:r>
          </a:p>
          <a:p>
            <a:pPr lvl="1"/>
            <a:r>
              <a:rPr lang="nl-BE" dirty="0"/>
              <a:t>leraren </a:t>
            </a:r>
          </a:p>
          <a:p>
            <a:pPr lvl="3"/>
            <a:r>
              <a:rPr lang="nl-BE" dirty="0"/>
              <a:t>zoeken systematisch  om hun eigen praktijk te optimaliseren;</a:t>
            </a:r>
          </a:p>
          <a:p>
            <a:pPr lvl="3"/>
            <a:r>
              <a:rPr lang="nl-BE" dirty="0"/>
              <a:t>delen resultaten met collega’s;</a:t>
            </a:r>
          </a:p>
          <a:p>
            <a:pPr lvl="3"/>
            <a:r>
              <a:rPr lang="nl-BE" dirty="0"/>
              <a:t>linken hun bevindingen aan resultaten uit academisch onderzoek.</a:t>
            </a:r>
          </a:p>
          <a:p>
            <a:pPr lvl="3"/>
            <a:endParaRPr lang="nl-BE" dirty="0"/>
          </a:p>
          <a:p>
            <a:endParaRPr lang="nl-BE" dirty="0"/>
          </a:p>
          <a:p>
            <a:pPr lvl="1" indent="0">
              <a:buNone/>
              <a:defRPr/>
            </a:pPr>
            <a:r>
              <a:rPr lang="nl-BE" altLang="nl-BE" dirty="0"/>
              <a:t>	</a:t>
            </a:r>
            <a:endParaRPr lang="nl-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678" y="4616407"/>
            <a:ext cx="2314947" cy="1362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kstvak 6"/>
          <p:cNvSpPr txBox="1"/>
          <p:nvPr/>
        </p:nvSpPr>
        <p:spPr>
          <a:xfrm>
            <a:off x="611560" y="6093296"/>
            <a:ext cx="7704856" cy="338554"/>
          </a:xfrm>
          <a:prstGeom prst="rect">
            <a:avLst/>
          </a:prstGeom>
          <a:noFill/>
          <a:ln>
            <a:solidFill>
              <a:srgbClr val="FF0000"/>
            </a:solidFill>
          </a:ln>
        </p:spPr>
        <p:txBody>
          <a:bodyPr wrap="square" rtlCol="0">
            <a:spAutoFit/>
          </a:bodyPr>
          <a:lstStyle/>
          <a:p>
            <a:r>
              <a:rPr lang="nl-BE" sz="1600" dirty="0"/>
              <a:t>Vergelijk met hoe men de praktijk optimaliseert  in landbouw, verpleging, geneeskunde,…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40925"/>
            <a:ext cx="1362512" cy="136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4"/>
          <a:stretch>
            <a:fillRect/>
          </a:stretch>
        </p:blipFill>
        <p:spPr>
          <a:xfrm>
            <a:off x="6444208" y="4616407"/>
            <a:ext cx="1609635" cy="1362512"/>
          </a:xfrm>
          <a:prstGeom prst="rect">
            <a:avLst/>
          </a:prstGeom>
          <a:effectLst>
            <a:softEdge rad="12700"/>
          </a:effectLst>
        </p:spPr>
      </p:pic>
    </p:spTree>
    <p:extLst>
      <p:ext uri="{BB962C8B-B14F-4D97-AF65-F5344CB8AC3E}">
        <p14:creationId xmlns:p14="http://schemas.microsoft.com/office/powerpoint/2010/main" val="388932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Feedback</a:t>
            </a:r>
          </a:p>
        </p:txBody>
      </p:sp>
      <p:sp>
        <p:nvSpPr>
          <p:cNvPr id="3" name="Tijdelijke aanduiding voor inhoud 2"/>
          <p:cNvSpPr>
            <a:spLocks noGrp="1"/>
          </p:cNvSpPr>
          <p:nvPr>
            <p:ph idx="1"/>
          </p:nvPr>
        </p:nvSpPr>
        <p:spPr/>
        <p:txBody>
          <a:bodyPr>
            <a:normAutofit fontScale="85000" lnSpcReduction="20000"/>
          </a:bodyPr>
          <a:lstStyle/>
          <a:p>
            <a:r>
              <a:rPr lang="nl-BE" dirty="0"/>
              <a:t>Typisch voorbeeld van uit de hand gelopen onderzoek</a:t>
            </a:r>
          </a:p>
          <a:p>
            <a:pPr lvl="1"/>
            <a:r>
              <a:rPr lang="nl-BE" dirty="0"/>
              <a:t>Niet enkel NW</a:t>
            </a:r>
          </a:p>
          <a:p>
            <a:pPr lvl="1"/>
            <a:r>
              <a:rPr lang="nl-BE" dirty="0"/>
              <a:t>Alle vakken, inhoud én evaluatie</a:t>
            </a:r>
          </a:p>
          <a:p>
            <a:pPr lvl="1"/>
            <a:r>
              <a:rPr lang="nl-BE" dirty="0"/>
              <a:t>Volledige studierichting</a:t>
            </a:r>
          </a:p>
          <a:p>
            <a:pPr lvl="1"/>
            <a:r>
              <a:rPr lang="nl-BE" dirty="0"/>
              <a:t>Invloed op lessentabel en verdeling van de vakken</a:t>
            </a:r>
          </a:p>
          <a:p>
            <a:r>
              <a:rPr lang="nl-BE" dirty="0"/>
              <a:t>2 </a:t>
            </a:r>
            <a:r>
              <a:rPr lang="nl-BE" dirty="0" err="1"/>
              <a:t>lkr</a:t>
            </a:r>
            <a:r>
              <a:rPr lang="nl-BE" dirty="0"/>
              <a:t> samen</a:t>
            </a:r>
          </a:p>
          <a:p>
            <a:r>
              <a:rPr lang="nl-BE" dirty="0"/>
              <a:t>Enorme betrokkenheid van oud-</a:t>
            </a:r>
            <a:r>
              <a:rPr lang="nl-BE" dirty="0" err="1"/>
              <a:t>lln</a:t>
            </a:r>
            <a:r>
              <a:rPr lang="nl-BE" dirty="0"/>
              <a:t> leidt tot </a:t>
            </a:r>
            <a:r>
              <a:rPr lang="nl-BE" dirty="0" err="1"/>
              <a:t>schoolbrede</a:t>
            </a:r>
            <a:r>
              <a:rPr lang="nl-BE" dirty="0"/>
              <a:t> beslissingen</a:t>
            </a:r>
          </a:p>
          <a:p>
            <a:r>
              <a:rPr lang="nl-BE" dirty="0"/>
              <a:t>Zowat alle vakken krijgen + en – opmerkingen</a:t>
            </a:r>
          </a:p>
          <a:p>
            <a:r>
              <a:rPr lang="nl-BE" dirty="0"/>
              <a:t>Eigenlijk ligt hier heel veel klaar voor vervolgonderzoek</a:t>
            </a:r>
          </a:p>
        </p:txBody>
      </p:sp>
    </p:spTree>
    <p:extLst>
      <p:ext uri="{BB962C8B-B14F-4D97-AF65-F5344CB8AC3E}">
        <p14:creationId xmlns:p14="http://schemas.microsoft.com/office/powerpoint/2010/main" val="854689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76672"/>
            <a:ext cx="8229600" cy="648072"/>
          </a:xfrm>
        </p:spPr>
        <p:txBody>
          <a:bodyPr>
            <a:noAutofit/>
          </a:bodyPr>
          <a:lstStyle/>
          <a:p>
            <a:r>
              <a:rPr lang="nl-BE" sz="2400" dirty="0"/>
              <a:t>Hoe kan ik leerlingen die langdurig afwezig zijn beter begeleiden om de leerstof bij te houden?</a:t>
            </a:r>
          </a:p>
        </p:txBody>
      </p:sp>
      <p:sp>
        <p:nvSpPr>
          <p:cNvPr id="3" name="Tijdelijke aanduiding voor inhoud 2"/>
          <p:cNvSpPr>
            <a:spLocks noGrp="1"/>
          </p:cNvSpPr>
          <p:nvPr>
            <p:ph idx="1"/>
          </p:nvPr>
        </p:nvSpPr>
        <p:spPr>
          <a:xfrm>
            <a:off x="323528" y="1492921"/>
            <a:ext cx="8229600" cy="4200128"/>
          </a:xfrm>
        </p:spPr>
        <p:txBody>
          <a:bodyPr/>
          <a:lstStyle/>
          <a:p>
            <a:r>
              <a:rPr lang="nl-BE" sz="2000" dirty="0">
                <a:hlinkClick r:id="rId2" action="ppaction://hlinkpres?slideindex=1&amp;slidetitle="/>
              </a:rPr>
              <a:t>Martine</a:t>
            </a:r>
            <a:r>
              <a:rPr lang="nl-BE" sz="2000" dirty="0"/>
              <a:t>   </a:t>
            </a:r>
            <a:r>
              <a:rPr lang="nl-BE" sz="2000" dirty="0" err="1"/>
              <a:t>Dieltiens</a:t>
            </a:r>
            <a:r>
              <a:rPr lang="nl-BE" sz="2000" dirty="0"/>
              <a:t> : thema: leerlingenbegeleiding </a:t>
            </a:r>
          </a:p>
          <a:p>
            <a:r>
              <a:rPr lang="nl-BE" sz="2000" dirty="0"/>
              <a:t>Oorspronkelijke vraag: Hoe leerlingen (1</a:t>
            </a:r>
            <a:r>
              <a:rPr lang="nl-BE" sz="2000" baseline="30000" dirty="0"/>
              <a:t>ste</a:t>
            </a:r>
            <a:r>
              <a:rPr lang="nl-BE" sz="2000" dirty="0"/>
              <a:t> en 2</a:t>
            </a:r>
            <a:r>
              <a:rPr lang="nl-BE" sz="2000" baseline="30000" dirty="0"/>
              <a:t>de</a:t>
            </a:r>
            <a:r>
              <a:rPr lang="nl-BE" sz="2000" dirty="0"/>
              <a:t> graad) ertoe brengen bij afwezigheid zelf contact op te nemen met de leerkracht en dit in het belang van de punten?</a:t>
            </a:r>
          </a:p>
          <a:p>
            <a:r>
              <a:rPr lang="nl-BE" sz="2000" dirty="0"/>
              <a:t>Bevraging van 5-tal </a:t>
            </a:r>
            <a:r>
              <a:rPr lang="nl-BE" sz="2000" dirty="0" err="1"/>
              <a:t>lln</a:t>
            </a:r>
            <a:r>
              <a:rPr lang="nl-BE" sz="2000" dirty="0"/>
              <a:t>, 2 soorten situaties: </a:t>
            </a:r>
          </a:p>
        </p:txBody>
      </p:sp>
      <p:graphicFrame>
        <p:nvGraphicFramePr>
          <p:cNvPr id="4" name="Tabel 3"/>
          <p:cNvGraphicFramePr>
            <a:graphicFrameLocks noGrp="1"/>
          </p:cNvGraphicFramePr>
          <p:nvPr>
            <p:extLst/>
          </p:nvPr>
        </p:nvGraphicFramePr>
        <p:xfrm>
          <a:off x="467544" y="3356992"/>
          <a:ext cx="8462268" cy="3322320"/>
        </p:xfrm>
        <a:graphic>
          <a:graphicData uri="http://schemas.openxmlformats.org/drawingml/2006/table">
            <a:tbl>
              <a:tblPr>
                <a:tableStyleId>{5C22544A-7EE6-4342-B048-85BDC9FD1C3A}</a:tableStyleId>
              </a:tblPr>
              <a:tblGrid>
                <a:gridCol w="3205684">
                  <a:extLst>
                    <a:ext uri="{9D8B030D-6E8A-4147-A177-3AD203B41FA5}">
                      <a16:colId xmlns:a16="http://schemas.microsoft.com/office/drawing/2014/main" val="2007427431"/>
                    </a:ext>
                  </a:extLst>
                </a:gridCol>
                <a:gridCol w="5256584">
                  <a:extLst>
                    <a:ext uri="{9D8B030D-6E8A-4147-A177-3AD203B41FA5}">
                      <a16:colId xmlns:a16="http://schemas.microsoft.com/office/drawing/2014/main" val="2810630385"/>
                    </a:ext>
                  </a:extLst>
                </a:gridCol>
              </a:tblGrid>
              <a:tr h="1152128">
                <a:tc>
                  <a:txBody>
                    <a:bodyPr/>
                    <a:lstStyle/>
                    <a:p>
                      <a:r>
                        <a:rPr lang="nl-BE" sz="1400" dirty="0"/>
                        <a:t>Afwezig omwille van sport, AFS, …</a:t>
                      </a:r>
                    </a:p>
                  </a:txBody>
                  <a:tcPr/>
                </a:tc>
                <a:tc>
                  <a:txBody>
                    <a:bodyPr/>
                    <a:lstStyle/>
                    <a:p>
                      <a:r>
                        <a:rPr lang="nl-BE" sz="1400" dirty="0"/>
                        <a:t>Vrijwillige keus =&gt; initiatief nemen ligt bij hen</a:t>
                      </a:r>
                    </a:p>
                    <a:p>
                      <a:pPr marL="800100" lvl="1" indent="-342900">
                        <a:buChar char="•"/>
                      </a:pPr>
                      <a:r>
                        <a:rPr lang="nl-BE" sz="1400" dirty="0"/>
                        <a:t>Contact met leerkracht/leerlingen</a:t>
                      </a:r>
                    </a:p>
                    <a:p>
                      <a:pPr marL="800100" lvl="1" indent="-342900">
                        <a:buChar char="•"/>
                      </a:pPr>
                      <a:r>
                        <a:rPr lang="nl-BE" sz="1400" dirty="0"/>
                        <a:t>Zelf nota’s opvragen, kopieën maken</a:t>
                      </a:r>
                    </a:p>
                    <a:p>
                      <a:pPr marL="800100" lvl="1" indent="-342900">
                        <a:buChar char="•"/>
                      </a:pPr>
                      <a:r>
                        <a:rPr lang="nl-BE" sz="1400" dirty="0"/>
                        <a:t>Regelmatig mailen </a:t>
                      </a:r>
                    </a:p>
                    <a:p>
                      <a:r>
                        <a:rPr lang="nl-BE" sz="1400" dirty="0"/>
                        <a:t>Bij terugkomst evaluatie zoals anderen</a:t>
                      </a:r>
                    </a:p>
                    <a:p>
                      <a:endParaRPr lang="nl-BE" sz="1400" dirty="0"/>
                    </a:p>
                  </a:txBody>
                  <a:tcPr/>
                </a:tc>
                <a:extLst>
                  <a:ext uri="{0D108BD9-81ED-4DB2-BD59-A6C34878D82A}">
                    <a16:rowId xmlns:a16="http://schemas.microsoft.com/office/drawing/2014/main" val="3136774244"/>
                  </a:ext>
                </a:extLst>
              </a:tr>
              <a:tr h="370840">
                <a:tc>
                  <a:txBody>
                    <a:bodyPr/>
                    <a:lstStyle/>
                    <a:p>
                      <a:r>
                        <a:rPr lang="nl-BE" sz="1400" dirty="0"/>
                        <a:t>Afwezig omwille van ziekte, ongeval, …</a:t>
                      </a:r>
                    </a:p>
                  </a:txBody>
                  <a:tcPr/>
                </a:tc>
                <a:tc>
                  <a:txBody>
                    <a:bodyPr/>
                    <a:lstStyle/>
                    <a:p>
                      <a:r>
                        <a:rPr lang="nl-BE" sz="1400" dirty="0"/>
                        <a:t>Onvrijwillige keus =&gt; titularis neemt contact op</a:t>
                      </a:r>
                    </a:p>
                    <a:p>
                      <a:pPr marL="800100" lvl="1" indent="-342900">
                        <a:buChar char="•"/>
                      </a:pPr>
                      <a:r>
                        <a:rPr lang="nl-BE" sz="1400" dirty="0"/>
                        <a:t>Duur afwezigheid</a:t>
                      </a:r>
                    </a:p>
                    <a:p>
                      <a:pPr marL="800100" lvl="1" indent="-342900">
                        <a:buChar char="•"/>
                      </a:pPr>
                      <a:r>
                        <a:rPr lang="nl-BE" sz="1400" dirty="0"/>
                        <a:t>Leerstof verdelen over verschillende leerlingen</a:t>
                      </a:r>
                    </a:p>
                    <a:p>
                      <a:pPr marL="800100" lvl="1" indent="-342900">
                        <a:buChar char="•"/>
                      </a:pPr>
                      <a:r>
                        <a:rPr lang="nl-BE" sz="1400" dirty="0"/>
                        <a:t>Regelmatig mailen </a:t>
                      </a:r>
                    </a:p>
                    <a:p>
                      <a:pPr marL="800100" lvl="1" indent="-342900">
                        <a:buChar char="•"/>
                      </a:pPr>
                      <a:r>
                        <a:rPr lang="nl-BE" sz="1400" dirty="0"/>
                        <a:t>Doorsturen evaluatie</a:t>
                      </a:r>
                    </a:p>
                    <a:p>
                      <a:pPr marL="800100" lvl="1" indent="-342900">
                        <a:buChar char="•"/>
                      </a:pPr>
                      <a:r>
                        <a:rPr lang="nl-BE" sz="1400" dirty="0" err="1"/>
                        <a:t>Bednet</a:t>
                      </a:r>
                      <a:r>
                        <a:rPr lang="nl-BE" sz="1400" dirty="0"/>
                        <a:t> installeren</a:t>
                      </a:r>
                    </a:p>
                  </a:txBody>
                  <a:tcPr/>
                </a:tc>
                <a:extLst>
                  <a:ext uri="{0D108BD9-81ED-4DB2-BD59-A6C34878D82A}">
                    <a16:rowId xmlns:a16="http://schemas.microsoft.com/office/drawing/2014/main" val="2466793002"/>
                  </a:ext>
                </a:extLst>
              </a:tr>
              <a:tr h="370840">
                <a:tc gridSpan="2">
                  <a:txBody>
                    <a:bodyPr/>
                    <a:lstStyle/>
                    <a:p>
                      <a:pPr marL="285750" indent="-285750">
                        <a:buFont typeface="Arial" panose="020B0604020202020204" pitchFamily="34" charset="0"/>
                        <a:buChar char="•"/>
                      </a:pPr>
                      <a:r>
                        <a:rPr lang="nl-BE" sz="1600" dirty="0">
                          <a:solidFill>
                            <a:schemeClr val="bg2">
                              <a:lumMod val="75000"/>
                            </a:schemeClr>
                          </a:solidFill>
                        </a:rPr>
                        <a:t>Deliberatie nota aanpassen bij onvrijwillige afwezigheid  ( Eventueel alleen hoofdvakken)</a:t>
                      </a:r>
                    </a:p>
                    <a:p>
                      <a:pPr marL="285750" indent="-285750">
                        <a:buFont typeface="Arial" panose="020B0604020202020204" pitchFamily="34" charset="0"/>
                        <a:buChar char="•"/>
                      </a:pPr>
                      <a:r>
                        <a:rPr lang="nl-BE" sz="1600" dirty="0">
                          <a:solidFill>
                            <a:schemeClr val="bg2">
                              <a:lumMod val="75000"/>
                            </a:schemeClr>
                          </a:solidFill>
                        </a:rPr>
                        <a:t>Geen deliberatie wijziging bij vrijwillige afwezigheid</a:t>
                      </a:r>
                    </a:p>
                  </a:txBody>
                  <a:tcPr/>
                </a:tc>
                <a:tc hMerge="1">
                  <a:txBody>
                    <a:bodyPr/>
                    <a:lstStyle/>
                    <a:p>
                      <a:endParaRPr lang="nl-BE" dirty="0"/>
                    </a:p>
                  </a:txBody>
                  <a:tcPr/>
                </a:tc>
                <a:extLst>
                  <a:ext uri="{0D108BD9-81ED-4DB2-BD59-A6C34878D82A}">
                    <a16:rowId xmlns:a16="http://schemas.microsoft.com/office/drawing/2014/main" val="402069697"/>
                  </a:ext>
                </a:extLst>
              </a:tr>
            </a:tbl>
          </a:graphicData>
        </a:graphic>
      </p:graphicFrame>
    </p:spTree>
    <p:extLst>
      <p:ext uri="{BB962C8B-B14F-4D97-AF65-F5344CB8AC3E}">
        <p14:creationId xmlns:p14="http://schemas.microsoft.com/office/powerpoint/2010/main" val="2428165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Feedback</a:t>
            </a:r>
          </a:p>
        </p:txBody>
      </p:sp>
      <p:sp>
        <p:nvSpPr>
          <p:cNvPr id="3" name="Tijdelijke aanduiding voor inhoud 2"/>
          <p:cNvSpPr>
            <a:spLocks noGrp="1"/>
          </p:cNvSpPr>
          <p:nvPr>
            <p:ph idx="1"/>
          </p:nvPr>
        </p:nvSpPr>
        <p:spPr/>
        <p:txBody>
          <a:bodyPr>
            <a:normAutofit fontScale="92500"/>
          </a:bodyPr>
          <a:lstStyle/>
          <a:p>
            <a:r>
              <a:rPr lang="nl-BE" dirty="0"/>
              <a:t>Piepklein onderzoek</a:t>
            </a:r>
          </a:p>
          <a:p>
            <a:r>
              <a:rPr lang="nl-BE" dirty="0"/>
              <a:t>Toch een kwaliteitsverbetering van de leerlingenbegeleiding</a:t>
            </a:r>
          </a:p>
          <a:p>
            <a:r>
              <a:rPr lang="nl-BE" dirty="0" err="1"/>
              <a:t>Evidence-informed</a:t>
            </a:r>
            <a:r>
              <a:rPr lang="nl-BE" dirty="0"/>
              <a:t> veranderen is altijd geloofwaardiger</a:t>
            </a:r>
          </a:p>
          <a:p>
            <a:r>
              <a:rPr lang="nl-BE" dirty="0"/>
              <a:t>Deze collega had door omstandigheden (andere cursussen, veel klassen, … ) weinig tijd en heeft toch dit onderzoekje gedaan dat een invloed heeft op de schoolwerking </a:t>
            </a:r>
          </a:p>
        </p:txBody>
      </p:sp>
    </p:spTree>
    <p:extLst>
      <p:ext uri="{BB962C8B-B14F-4D97-AF65-F5344CB8AC3E}">
        <p14:creationId xmlns:p14="http://schemas.microsoft.com/office/powerpoint/2010/main" val="3400001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075240" cy="1368152"/>
          </a:xfrm>
        </p:spPr>
        <p:txBody>
          <a:bodyPr>
            <a:noAutofit/>
          </a:bodyPr>
          <a:lstStyle/>
          <a:p>
            <a:r>
              <a:rPr lang="nl-BE" sz="2400" dirty="0"/>
              <a:t>Welke keuzes maak ik en welke middelen gebruik ik om het leerplan chemie 1u in de derde graad ASO op een degelijke manier te realiseren in de beperkte tijd die we vaak hebben?</a:t>
            </a:r>
            <a:br>
              <a:rPr lang="nl-BE" sz="2400" dirty="0"/>
            </a:br>
            <a:endParaRPr lang="nl-BE" sz="2400" dirty="0"/>
          </a:p>
        </p:txBody>
      </p:sp>
      <p:sp>
        <p:nvSpPr>
          <p:cNvPr id="7" name="Titel 1"/>
          <p:cNvSpPr txBox="1">
            <a:spLocks/>
          </p:cNvSpPr>
          <p:nvPr/>
        </p:nvSpPr>
        <p:spPr>
          <a:xfrm>
            <a:off x="740349" y="2300016"/>
            <a:ext cx="8352928" cy="1417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nl-BE" sz="2400" dirty="0"/>
              <a:t>Kan ik door gepassioneerd lesgeven en door nog meer gebruik te maken van voorbeelden uit het dagelijkse leven en praktische toepassingen de leerlingen van 6A25 (wetenschappen) meer motiveren omtrent biotechnologie?</a:t>
            </a:r>
            <a:endParaRPr lang="nl-NL" sz="2400" dirty="0"/>
          </a:p>
        </p:txBody>
      </p:sp>
      <p:sp>
        <p:nvSpPr>
          <p:cNvPr id="8" name="Titel 1"/>
          <p:cNvSpPr txBox="1">
            <a:spLocks/>
          </p:cNvSpPr>
          <p:nvPr/>
        </p:nvSpPr>
        <p:spPr>
          <a:xfrm>
            <a:off x="507923" y="5013176"/>
            <a:ext cx="8636077" cy="16819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nl-BE" sz="2400" dirty="0"/>
              <a:t>Welke bepaling van de brekingsindex verhoogt de kans op:</a:t>
            </a:r>
            <a:br>
              <a:rPr lang="nl-BE" sz="2400" dirty="0"/>
            </a:br>
            <a:r>
              <a:rPr lang="nl-BE" sz="2400" dirty="0"/>
              <a:t>* goede transfer van kennis naar toepassingen</a:t>
            </a:r>
            <a:br>
              <a:rPr lang="nl-BE" sz="2400" dirty="0"/>
            </a:br>
            <a:r>
              <a:rPr lang="nl-BE" sz="2400" dirty="0"/>
              <a:t>* duurzaam behoud van kennis  </a:t>
            </a:r>
            <a:br>
              <a:rPr lang="nl-BE" sz="2400" dirty="0"/>
            </a:br>
            <a:r>
              <a:rPr lang="nl-BE" sz="2400" dirty="0"/>
              <a:t>* motivatieverhoging</a:t>
            </a:r>
          </a:p>
        </p:txBody>
      </p:sp>
      <p:sp>
        <p:nvSpPr>
          <p:cNvPr id="9" name="Titel 1"/>
          <p:cNvSpPr txBox="1">
            <a:spLocks/>
          </p:cNvSpPr>
          <p:nvPr/>
        </p:nvSpPr>
        <p:spPr>
          <a:xfrm>
            <a:off x="457200" y="3480312"/>
            <a:ext cx="8312549" cy="172072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nl-BE" sz="2400" dirty="0"/>
              <a:t>Hoe het leerrendement van de leerlingen 6 Techniek-Wetenschappen verhogen voor het vak chemie.</a:t>
            </a:r>
          </a:p>
        </p:txBody>
      </p:sp>
    </p:spTree>
    <p:extLst>
      <p:ext uri="{BB962C8B-B14F-4D97-AF65-F5344CB8AC3E}">
        <p14:creationId xmlns:p14="http://schemas.microsoft.com/office/powerpoint/2010/main" val="3491840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Enkele conclusies en aandachtspunten</a:t>
            </a:r>
          </a:p>
        </p:txBody>
      </p:sp>
      <p:sp>
        <p:nvSpPr>
          <p:cNvPr id="3" name="Tijdelijke aanduiding voor inhoud 2"/>
          <p:cNvSpPr>
            <a:spLocks noGrp="1"/>
          </p:cNvSpPr>
          <p:nvPr>
            <p:ph idx="1"/>
          </p:nvPr>
        </p:nvSpPr>
        <p:spPr>
          <a:xfrm>
            <a:off x="457200" y="1661046"/>
            <a:ext cx="8229600" cy="5440362"/>
          </a:xfrm>
        </p:spPr>
        <p:txBody>
          <a:bodyPr>
            <a:normAutofit fontScale="62500" lnSpcReduction="20000"/>
          </a:bodyPr>
          <a:lstStyle/>
          <a:p>
            <a:r>
              <a:rPr lang="nl-BE" dirty="0"/>
              <a:t>De deelnemers hadden het moeilijk met de grote vrijheid</a:t>
            </a:r>
          </a:p>
          <a:p>
            <a:r>
              <a:rPr lang="nl-BE" dirty="0"/>
              <a:t>Vooral op het vlak van academisch onderzoek is input nodig</a:t>
            </a:r>
          </a:p>
          <a:p>
            <a:r>
              <a:rPr lang="nl-BE" dirty="0"/>
              <a:t>De afwerking van het onderzoek kan beter</a:t>
            </a:r>
          </a:p>
          <a:p>
            <a:pPr lvl="1"/>
            <a:r>
              <a:rPr lang="nl-BE" dirty="0"/>
              <a:t>presentaties zelf</a:t>
            </a:r>
          </a:p>
          <a:p>
            <a:pPr lvl="1"/>
            <a:r>
              <a:rPr lang="nl-BE" dirty="0"/>
              <a:t>Het schriftelijk gedeelte</a:t>
            </a:r>
          </a:p>
          <a:p>
            <a:pPr lvl="1"/>
            <a:r>
              <a:rPr lang="nl-BE" dirty="0"/>
              <a:t>Betere peerevaluatie voor conclusies en het laatste gedeelte</a:t>
            </a:r>
          </a:p>
          <a:p>
            <a:r>
              <a:rPr lang="nl-BE" dirty="0"/>
              <a:t>De timing in 8 keer 2 uur kan ook beter: </a:t>
            </a:r>
          </a:p>
          <a:p>
            <a:pPr lvl="1"/>
            <a:r>
              <a:rPr lang="nl-BE" dirty="0"/>
              <a:t>4 u  : vraag + fine </a:t>
            </a:r>
            <a:r>
              <a:rPr lang="nl-BE" dirty="0" err="1"/>
              <a:t>tuning</a:t>
            </a:r>
            <a:endParaRPr lang="nl-BE" dirty="0"/>
          </a:p>
          <a:p>
            <a:pPr lvl="1"/>
            <a:r>
              <a:rPr lang="nl-BE" dirty="0"/>
              <a:t>+ 4: methode, welke data, aflijnen onderzoek</a:t>
            </a:r>
          </a:p>
          <a:p>
            <a:pPr lvl="1"/>
            <a:r>
              <a:rPr lang="nl-BE" dirty="0"/>
              <a:t>+ 2: na pilootmetingen en eerste indrukken na start</a:t>
            </a:r>
          </a:p>
          <a:p>
            <a:pPr lvl="1"/>
            <a:r>
              <a:rPr lang="nl-BE" dirty="0"/>
              <a:t>+ 3: conclusies en eindpresentatie bespreken</a:t>
            </a:r>
          </a:p>
          <a:p>
            <a:pPr lvl="1"/>
            <a:r>
              <a:rPr lang="nl-BE" dirty="0"/>
              <a:t>+3: eindpresentatie</a:t>
            </a:r>
          </a:p>
          <a:p>
            <a:pPr lvl="1"/>
            <a:r>
              <a:rPr lang="nl-BE" dirty="0"/>
              <a:t>…  lijkt beter</a:t>
            </a:r>
          </a:p>
          <a:p>
            <a:r>
              <a:rPr lang="nl-BE" dirty="0"/>
              <a:t>De leerkrachten voelden merkbaar een verbetering van hun praktijk, maar de geleverde tijdsinspanning was niet in verhouding</a:t>
            </a:r>
          </a:p>
          <a:p>
            <a:r>
              <a:rPr lang="nl-BE" dirty="0"/>
              <a:t>2 van de 11 leerkrachten willen volgend jaar verder doen.</a:t>
            </a:r>
          </a:p>
          <a:p>
            <a:pPr lvl="1"/>
            <a:endParaRPr lang="nl-BE" dirty="0"/>
          </a:p>
          <a:p>
            <a:pPr marL="0" indent="0">
              <a:buNone/>
            </a:pPr>
            <a:r>
              <a:rPr lang="nl-BE" dirty="0"/>
              <a:t>	 </a:t>
            </a:r>
          </a:p>
        </p:txBody>
      </p:sp>
    </p:spTree>
    <p:extLst>
      <p:ext uri="{BB962C8B-B14F-4D97-AF65-F5344CB8AC3E}">
        <p14:creationId xmlns:p14="http://schemas.microsoft.com/office/powerpoint/2010/main" val="244862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lstStyle/>
          <a:p>
            <a:r>
              <a:rPr lang="nl-NL" dirty="0"/>
              <a:t>linpilcare</a:t>
            </a:r>
          </a:p>
        </p:txBody>
      </p:sp>
      <p:sp>
        <p:nvSpPr>
          <p:cNvPr id="3" name="Tijdelijke aanduiding voor inhoud 2"/>
          <p:cNvSpPr>
            <a:spLocks noGrp="1"/>
          </p:cNvSpPr>
          <p:nvPr>
            <p:ph idx="1"/>
          </p:nvPr>
        </p:nvSpPr>
        <p:spPr>
          <a:xfrm>
            <a:off x="457200" y="1196752"/>
            <a:ext cx="8229600" cy="4929413"/>
          </a:xfrm>
        </p:spPr>
        <p:txBody>
          <a:bodyPr>
            <a:normAutofit fontScale="92500" lnSpcReduction="10000"/>
          </a:bodyPr>
          <a:lstStyle/>
          <a:p>
            <a:pPr marL="0" indent="0">
              <a:buNone/>
            </a:pPr>
            <a:r>
              <a:rPr lang="nl-NL" dirty="0"/>
              <a:t>Wie? </a:t>
            </a:r>
            <a:r>
              <a:rPr lang="nl-BE" altLang="nl-BE" dirty="0"/>
              <a:t>BE– EE – NL  ( </a:t>
            </a:r>
            <a:r>
              <a:rPr lang="nl-BE" altLang="nl-BE" dirty="0" err="1"/>
              <a:t>Fontys</a:t>
            </a:r>
            <a:r>
              <a:rPr lang="nl-BE" altLang="nl-BE" dirty="0"/>
              <a:t>-Tilburg Eindhoven: Rutger Van de Sande &amp; Sanneke Bolhuis) – SI – PT - UK</a:t>
            </a:r>
            <a:endParaRPr lang="nl-NL" dirty="0"/>
          </a:p>
          <a:p>
            <a:r>
              <a:rPr lang="nl-NL" dirty="0"/>
              <a:t>partners ontwikkelen</a:t>
            </a:r>
          </a:p>
          <a:p>
            <a:pPr lvl="1"/>
            <a:r>
              <a:rPr lang="nl-NL" dirty="0"/>
              <a:t>een conceptueel denkkader (CFR);</a:t>
            </a:r>
          </a:p>
          <a:p>
            <a:pPr lvl="1"/>
            <a:r>
              <a:rPr lang="nl-NL" dirty="0"/>
              <a:t>praktische tools om het CFR te realiseren;</a:t>
            </a:r>
          </a:p>
          <a:p>
            <a:pPr lvl="1"/>
            <a:r>
              <a:rPr lang="nl-NL" dirty="0"/>
              <a:t>lokale en internationale professionalisering (over het CFR en werkend met de tools)</a:t>
            </a:r>
          </a:p>
          <a:p>
            <a:pPr lvl="2"/>
            <a:r>
              <a:rPr lang="nl-NL" dirty="0"/>
              <a:t>we verspreiden momenteel de resultaten in scholen en lerarenopleidingen</a:t>
            </a:r>
          </a:p>
          <a:p>
            <a:pPr lvl="2"/>
            <a:r>
              <a:rPr lang="nl-NL" dirty="0"/>
              <a:t>het project is halverwege</a:t>
            </a:r>
          </a:p>
        </p:txBody>
      </p:sp>
    </p:spTree>
    <p:extLst>
      <p:ext uri="{BB962C8B-B14F-4D97-AF65-F5344CB8AC3E}">
        <p14:creationId xmlns:p14="http://schemas.microsoft.com/office/powerpoint/2010/main" val="396791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491880" y="1484817"/>
            <a:ext cx="4981105" cy="4756730"/>
          </a:xfrm>
          <a:prstGeom prst="rect">
            <a:avLst/>
          </a:prstGeom>
        </p:spPr>
      </p:pic>
      <p:sp>
        <p:nvSpPr>
          <p:cNvPr id="2" name="Titel 1"/>
          <p:cNvSpPr>
            <a:spLocks noGrp="1"/>
          </p:cNvSpPr>
          <p:nvPr>
            <p:ph type="title"/>
          </p:nvPr>
        </p:nvSpPr>
        <p:spPr/>
        <p:txBody>
          <a:bodyPr/>
          <a:lstStyle/>
          <a:p>
            <a:r>
              <a:rPr lang="nl-BE" dirty="0" err="1"/>
              <a:t>linpilcare</a:t>
            </a:r>
            <a:endParaRPr lang="nl-BE" dirty="0"/>
          </a:p>
        </p:txBody>
      </p:sp>
      <p:sp>
        <p:nvSpPr>
          <p:cNvPr id="3" name="Tijdelijke aanduiding voor inhoud 2"/>
          <p:cNvSpPr>
            <a:spLocks noGrp="1"/>
          </p:cNvSpPr>
          <p:nvPr>
            <p:ph idx="1"/>
          </p:nvPr>
        </p:nvSpPr>
        <p:spPr/>
        <p:txBody>
          <a:bodyPr/>
          <a:lstStyle/>
          <a:p>
            <a:pPr marL="0" indent="0">
              <a:buNone/>
            </a:pPr>
            <a:r>
              <a:rPr lang="nl-BE" dirty="0"/>
              <a:t>Referentiekader (CFR)</a:t>
            </a:r>
          </a:p>
        </p:txBody>
      </p:sp>
    </p:spTree>
    <p:extLst>
      <p:ext uri="{BB962C8B-B14F-4D97-AF65-F5344CB8AC3E}">
        <p14:creationId xmlns:p14="http://schemas.microsoft.com/office/powerpoint/2010/main" val="331319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Voorbeelden uit de groep</a:t>
            </a:r>
          </a:p>
        </p:txBody>
      </p:sp>
      <p:sp>
        <p:nvSpPr>
          <p:cNvPr id="3" name="Tijdelijke aanduiding voor inhoud 2"/>
          <p:cNvSpPr>
            <a:spLocks noGrp="1"/>
          </p:cNvSpPr>
          <p:nvPr>
            <p:ph idx="1"/>
          </p:nvPr>
        </p:nvSpPr>
        <p:spPr/>
        <p:txBody>
          <a:bodyPr/>
          <a:lstStyle/>
          <a:p>
            <a:r>
              <a:rPr lang="nl-BE" dirty="0"/>
              <a:t>Heel de tekst op de website</a:t>
            </a:r>
          </a:p>
        </p:txBody>
      </p:sp>
    </p:spTree>
    <p:extLst>
      <p:ext uri="{BB962C8B-B14F-4D97-AF65-F5344CB8AC3E}">
        <p14:creationId xmlns:p14="http://schemas.microsoft.com/office/powerpoint/2010/main" val="403471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linpilcare</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conceptueel denkkader (CFR)</a:t>
            </a:r>
          </a:p>
          <a:p>
            <a:r>
              <a:rPr lang="nl-NL" dirty="0"/>
              <a:t>is geschreven voor mensen in de praktijk</a:t>
            </a:r>
          </a:p>
          <a:p>
            <a:pPr lvl="1"/>
            <a:r>
              <a:rPr lang="nl-NL" dirty="0"/>
              <a:t>over evidence-</a:t>
            </a:r>
            <a:r>
              <a:rPr lang="nl-NL" dirty="0" err="1"/>
              <a:t>informed</a:t>
            </a:r>
            <a:r>
              <a:rPr lang="nl-NL" dirty="0"/>
              <a:t> leren en onderwijzen, over de belangrijkste zaken van academisch onderzoek en praktijkonderzoek en hoe dit bijdraagt tot ‘evidence’ om het onderwijzen te optimaliseren;</a:t>
            </a:r>
          </a:p>
          <a:p>
            <a:pPr lvl="1"/>
            <a:r>
              <a:rPr lang="nl-NL" dirty="0"/>
              <a:t>over professionele leergemeenschappen als een platform voor professioneel leren;</a:t>
            </a:r>
          </a:p>
          <a:p>
            <a:pPr lvl="1"/>
            <a:r>
              <a:rPr lang="nl-NL" dirty="0"/>
              <a:t>over praktijkonderzoek als een professionele leerstrategie om ‘evidence-</a:t>
            </a:r>
            <a:r>
              <a:rPr lang="nl-NL" dirty="0" err="1"/>
              <a:t>informed</a:t>
            </a:r>
            <a:r>
              <a:rPr lang="nl-NL" dirty="0"/>
              <a:t>’ te onderwijzen.</a:t>
            </a:r>
          </a:p>
          <a:p>
            <a:r>
              <a:rPr lang="nl-NL" dirty="0" err="1"/>
              <a:t>piloting</a:t>
            </a:r>
            <a:r>
              <a:rPr lang="nl-NL" dirty="0"/>
              <a:t> met feedback van onderzoekers, praktijkmensen.</a:t>
            </a:r>
          </a:p>
        </p:txBody>
      </p:sp>
    </p:spTree>
    <p:extLst>
      <p:ext uri="{BB962C8B-B14F-4D97-AF65-F5344CB8AC3E}">
        <p14:creationId xmlns:p14="http://schemas.microsoft.com/office/powerpoint/2010/main" val="3855701448"/>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6.jpeg"/></Relationships>
</file>

<file path=ppt/theme/theme1.xml><?xml version="1.0" encoding="utf-8"?>
<a:theme xmlns:a="http://schemas.openxmlformats.org/drawingml/2006/main" name="Powerpoint VSKO 2.0">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onnewend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Zonnewend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Powerpoint VSKO 2.0</Template>
  <TotalTime>3503</TotalTime>
  <Words>3954</Words>
  <Application>Microsoft Office PowerPoint</Application>
  <PresentationFormat>Diavoorstelling (4:3)</PresentationFormat>
  <Paragraphs>593</Paragraphs>
  <Slides>54</Slides>
  <Notes>22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54</vt:i4>
      </vt:variant>
    </vt:vector>
  </HeadingPairs>
  <TitlesOfParts>
    <vt:vector size="62" baseType="lpstr">
      <vt:lpstr>ＭＳ Ｐゴシック</vt:lpstr>
      <vt:lpstr>Arial</vt:lpstr>
      <vt:lpstr>Calibri</vt:lpstr>
      <vt:lpstr>Courier New</vt:lpstr>
      <vt:lpstr>Times</vt:lpstr>
      <vt:lpstr>Times New Roman</vt:lpstr>
      <vt:lpstr>Trebuchet MS</vt:lpstr>
      <vt:lpstr>Powerpoint VSKO 2.0</vt:lpstr>
      <vt:lpstr>PowerPoint-presentatie</vt:lpstr>
      <vt:lpstr>PowerPoint-presentatie</vt:lpstr>
      <vt:lpstr>LINPILCARE</vt:lpstr>
      <vt:lpstr>linpilcare</vt:lpstr>
      <vt:lpstr>linpilcare</vt:lpstr>
      <vt:lpstr>linpilcare</vt:lpstr>
      <vt:lpstr>linpilcare</vt:lpstr>
      <vt:lpstr>Voorbeelden uit de groep</vt:lpstr>
      <vt:lpstr>linpilcare</vt:lpstr>
      <vt:lpstr>linpilcare</vt:lpstr>
      <vt:lpstr>linpilcare</vt:lpstr>
      <vt:lpstr>Besluit, strategie, dáárom</vt:lpstr>
      <vt:lpstr>linpilcare</vt:lpstr>
      <vt:lpstr>linpilcare</vt:lpstr>
      <vt:lpstr>linpilcare</vt:lpstr>
      <vt:lpstr>WE GAAN AAN DE SLAG</vt:lpstr>
      <vt:lpstr>linpilcare</vt:lpstr>
      <vt:lpstr>linpilcare</vt:lpstr>
      <vt:lpstr>The garden metaphor on “research”</vt:lpstr>
      <vt:lpstr>PowerPoint-presentatie</vt:lpstr>
      <vt:lpstr>linpilcare</vt:lpstr>
      <vt:lpstr>linpilcare </vt:lpstr>
      <vt:lpstr>linpilcare</vt:lpstr>
      <vt:lpstr>linpilcare </vt:lpstr>
      <vt:lpstr>linpilcare</vt:lpstr>
      <vt:lpstr>Linpilcare</vt:lpstr>
      <vt:lpstr>linpilcare</vt:lpstr>
      <vt:lpstr>Goed op weg! </vt:lpstr>
      <vt:lpstr>Nu enkele echte voorbeelden</vt:lpstr>
      <vt:lpstr>Format van de PLG sessies</vt:lpstr>
      <vt:lpstr>Samenstelling PLG’s</vt:lpstr>
      <vt:lpstr>Synthese van de praktijkonderzoeken</vt:lpstr>
      <vt:lpstr>Vraag : hoe kan ik de studiehouding van leerlingen in 5 IW verbeteren?</vt:lpstr>
      <vt:lpstr>PowerPoint-presentatie</vt:lpstr>
      <vt:lpstr>PowerPoint-presentatie</vt:lpstr>
      <vt:lpstr>Feedback</vt:lpstr>
      <vt:lpstr>Invloed van soorten experimenten op de aandacht die leerlingen aan een les besteden</vt:lpstr>
      <vt:lpstr>PowerPoint-presentatie</vt:lpstr>
      <vt:lpstr>PowerPoint-presentatie</vt:lpstr>
      <vt:lpstr>Feedback</vt:lpstr>
      <vt:lpstr>Hoe omgaan met diversiteit op gebied van capaciteiten bij leerlingen van het 4e jaar wetenschappen voor het vak chemie. </vt:lpstr>
      <vt:lpstr>PowerPoint-presentatie</vt:lpstr>
      <vt:lpstr>Ingreep tussen kerst en pasen</vt:lpstr>
      <vt:lpstr>Welke vorm van differentiatie werkt het best? </vt:lpstr>
      <vt:lpstr>Feedback</vt:lpstr>
      <vt:lpstr>Wat hebben leerlingen uit STW ( aan verbeterde lessen)  nodig om hun slaagkansen in het hoger onderwijs te verhogen?</vt:lpstr>
      <vt:lpstr>PowerPoint-presentatie</vt:lpstr>
      <vt:lpstr>Voorbeeld/deeltje van de analyse</vt:lpstr>
      <vt:lpstr>Opvolging  (genomen beslissingen o.a. als gevolg van onderzoek Linpilcare)</vt:lpstr>
      <vt:lpstr>Feedback</vt:lpstr>
      <vt:lpstr>Hoe kan ik leerlingen die langdurig afwezig zijn beter begeleiden om de leerstof bij te houden?</vt:lpstr>
      <vt:lpstr>Feedback</vt:lpstr>
      <vt:lpstr>Welke keuzes maak ik en welke middelen gebruik ik om het leerplan chemie 1u in de derde graad ASO op een degelijke manier te realiseren in de beperkte tijd die we vaak hebben? </vt:lpstr>
      <vt:lpstr>Enkele conclusies en aandachtspunten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professional learning</dc:title>
  <dc:creator>Vanderhauwaert Rik</dc:creator>
  <cp:lastModifiedBy>Wim Peeters</cp:lastModifiedBy>
  <cp:revision>122</cp:revision>
  <cp:lastPrinted>2016-12-15T14:56:56Z</cp:lastPrinted>
  <dcterms:created xsi:type="dcterms:W3CDTF">2015-11-09T14:54:15Z</dcterms:created>
  <dcterms:modified xsi:type="dcterms:W3CDTF">2016-12-16T12:28:15Z</dcterms:modified>
</cp:coreProperties>
</file>